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7"/>
  </p:notesMasterIdLst>
  <p:handoutMasterIdLst>
    <p:handoutMasterId r:id="rId20"/>
  </p:handoutMasterIdLst>
  <p:sldIdLst>
    <p:sldId id="264" r:id="rId5"/>
    <p:sldId id="1621" r:id="rId6"/>
    <p:sldId id="2599" r:id="rId8"/>
    <p:sldId id="2616" r:id="rId9"/>
    <p:sldId id="2621" r:id="rId10"/>
    <p:sldId id="2600" r:id="rId11"/>
    <p:sldId id="2622" r:id="rId12"/>
    <p:sldId id="2623" r:id="rId13"/>
    <p:sldId id="2559" r:id="rId14"/>
    <p:sldId id="2624" r:id="rId15"/>
    <p:sldId id="2625" r:id="rId16"/>
    <p:sldId id="2627" r:id="rId17"/>
    <p:sldId id="2629" r:id="rId18"/>
    <p:sldId id="256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2DD"/>
    <a:srgbClr val="FBF0E5"/>
    <a:srgbClr val="E1E9D2"/>
    <a:srgbClr val="F0F0F0"/>
    <a:srgbClr val="FB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7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77E3-2B4B-49A5-A2E0-80477447E8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B4A6-C2FF-44EF-94F2-BC8541C739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这节课我们就讲到这里，谢谢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示, 徽标&#10;&#10;描述已自动生成"/>
          <p:cNvPicPr>
            <a:picLocks noChangeAspect="1"/>
          </p:cNvPicPr>
          <p:nvPr userDrawn="1"/>
        </p:nvPicPr>
        <p:blipFill>
          <a:blip r:embed="rId1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40" y="348926"/>
            <a:ext cx="8802521" cy="616014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图片 9" descr="卡通人物&#10;&#10;中度可信度描述已自动生成"/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64" y="5472253"/>
            <a:ext cx="5098872" cy="63789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01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90590"/>
            <a:ext cx="10515600" cy="431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2.jpeg"/><Relationship Id="rId17" Type="http://schemas.openxmlformats.org/officeDocument/2006/relationships/image" Target="../media/image21.jpeg"/><Relationship Id="rId16" Type="http://schemas.openxmlformats.org/officeDocument/2006/relationships/image" Target="../media/image20.jpeg"/><Relationship Id="rId15" Type="http://schemas.openxmlformats.org/officeDocument/2006/relationships/image" Target="../media/image19.jpeg"/><Relationship Id="rId14" Type="http://schemas.openxmlformats.org/officeDocument/2006/relationships/image" Target="../media/image18.jpeg"/><Relationship Id="rId13" Type="http://schemas.openxmlformats.org/officeDocument/2006/relationships/image" Target="../media/image17.jpeg"/><Relationship Id="rId12" Type="http://schemas.openxmlformats.org/officeDocument/2006/relationships/image" Target="../media/image16.jpe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58.xml"/><Relationship Id="rId5" Type="http://schemas.openxmlformats.org/officeDocument/2006/relationships/image" Target="../media/image36.png"/><Relationship Id="rId4" Type="http://schemas.openxmlformats.org/officeDocument/2006/relationships/tags" Target="../tags/tag57.xml"/><Relationship Id="rId3" Type="http://schemas.openxmlformats.org/officeDocument/2006/relationships/image" Target="../media/image35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4.xml"/><Relationship Id="rId6" Type="http://schemas.openxmlformats.org/officeDocument/2006/relationships/image" Target="../media/image37.jpeg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71.xml"/><Relationship Id="rId4" Type="http://schemas.openxmlformats.org/officeDocument/2006/relationships/image" Target="../media/image39.jpeg"/><Relationship Id="rId3" Type="http://schemas.openxmlformats.org/officeDocument/2006/relationships/image" Target="../media/image38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8.xml"/><Relationship Id="rId3" Type="http://schemas.openxmlformats.org/officeDocument/2006/relationships/image" Target="../media/image24.jpe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2.xml"/><Relationship Id="rId4" Type="http://schemas.openxmlformats.org/officeDocument/2006/relationships/image" Target="../media/image25.jpe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27.jpeg"/><Relationship Id="rId4" Type="http://schemas.openxmlformats.org/officeDocument/2006/relationships/tags" Target="../tags/tag27.xml"/><Relationship Id="rId3" Type="http://schemas.openxmlformats.org/officeDocument/2006/relationships/image" Target="../media/image26.jpeg"/><Relationship Id="rId2" Type="http://schemas.openxmlformats.org/officeDocument/2006/relationships/tags" Target="../tags/tag26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31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image" Target="../media/image29.png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41.xml"/><Relationship Id="rId12" Type="http://schemas.openxmlformats.org/officeDocument/2006/relationships/image" Target="../media/image31.png"/><Relationship Id="rId11" Type="http://schemas.openxmlformats.org/officeDocument/2006/relationships/tags" Target="../tags/tag40.xml"/><Relationship Id="rId10" Type="http://schemas.openxmlformats.org/officeDocument/2006/relationships/image" Target="../media/image30.png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6.xml"/><Relationship Id="rId6" Type="http://schemas.openxmlformats.org/officeDocument/2006/relationships/image" Target="../media/image32.jpeg"/><Relationship Id="rId5" Type="http://schemas.openxmlformats.org/officeDocument/2006/relationships/tags" Target="../tags/tag45.xml"/><Relationship Id="rId4" Type="http://schemas.openxmlformats.org/officeDocument/2006/relationships/hyperlink" Target="http://pic.sogou.com/d?query=%B5%C6%C5%DD&amp;mode=1&amp;did=7" TargetMode="Externa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33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30.xml"/><Relationship Id="rId10" Type="http://schemas.openxmlformats.org/officeDocument/2006/relationships/image" Target="../media/image34.jpeg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房间的摆设布局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16266"/>
          <a:stretch>
            <a:fillRect/>
          </a:stretch>
        </p:blipFill>
        <p:spPr>
          <a:xfrm>
            <a:off x="2465053" y="-2179050"/>
            <a:ext cx="3240000" cy="2160000"/>
          </a:xfrm>
          <a:prstGeom prst="rect">
            <a:avLst/>
          </a:prstGeom>
        </p:spPr>
      </p:pic>
      <p:pic>
        <p:nvPicPr>
          <p:cNvPr id="5" name="图片 4" descr="房间里的沙发和桌椅&#10;&#10;中度可信度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2420128" y="6858000"/>
            <a:ext cx="3240000" cy="2160000"/>
          </a:xfrm>
          <a:prstGeom prst="rect">
            <a:avLst/>
          </a:prstGeom>
        </p:spPr>
      </p:pic>
      <p:pic>
        <p:nvPicPr>
          <p:cNvPr id="7" name="图片 6" descr="房间里有桌子和椅子&#10;&#10;低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350934" y="6296990"/>
            <a:ext cx="3240000" cy="2160000"/>
          </a:xfrm>
          <a:prstGeom prst="rect">
            <a:avLst/>
          </a:prstGeom>
        </p:spPr>
      </p:pic>
      <p:pic>
        <p:nvPicPr>
          <p:cNvPr id="9" name="图片 8" descr="一群人在厨房里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>
          <a:xfrm>
            <a:off x="8543023" y="-4553662"/>
            <a:ext cx="4320000" cy="2880000"/>
          </a:xfrm>
          <a:prstGeom prst="rect">
            <a:avLst/>
          </a:prstGeom>
        </p:spPr>
      </p:pic>
      <p:pic>
        <p:nvPicPr>
          <p:cNvPr id="11" name="图片 10" descr="图片包含 室内, 病房, 房间, 桌子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98571" y="3967266"/>
            <a:ext cx="3240000" cy="2160000"/>
          </a:xfrm>
          <a:prstGeom prst="rect">
            <a:avLst/>
          </a:prstGeom>
        </p:spPr>
      </p:pic>
      <p:pic>
        <p:nvPicPr>
          <p:cNvPr id="13" name="图片 12" descr="商店的玻璃橱窗&#10;&#10;中度可信度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3034270" y="6858000"/>
            <a:ext cx="3240000" cy="2160000"/>
          </a:xfrm>
          <a:prstGeom prst="rect">
            <a:avLst/>
          </a:prstGeom>
        </p:spPr>
      </p:pic>
      <p:pic>
        <p:nvPicPr>
          <p:cNvPr id="15" name="图片 14" descr="图片包含 室内, 桌子, 病房, 行李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6491882" y="-2324883"/>
            <a:ext cx="3240000" cy="2160000"/>
          </a:xfrm>
          <a:prstGeom prst="rect">
            <a:avLst/>
          </a:prstGeom>
        </p:spPr>
      </p:pic>
      <p:pic>
        <p:nvPicPr>
          <p:cNvPr id="21" name="图片 20" descr="一群人在房间里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7163823"/>
            <a:ext cx="4320000" cy="2880000"/>
          </a:xfrm>
          <a:prstGeom prst="rect">
            <a:avLst/>
          </a:prstGeom>
        </p:spPr>
      </p:pic>
      <p:pic>
        <p:nvPicPr>
          <p:cNvPr id="25" name="图片 24" descr="图片包含 室内, 绿色, 房间, 桌子&#10;&#10;描述已自动生成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238844" y="1477947"/>
            <a:ext cx="3240000" cy="2160000"/>
          </a:xfrm>
          <a:prstGeom prst="rect">
            <a:avLst/>
          </a:prstGeom>
        </p:spPr>
      </p:pic>
      <p:pic>
        <p:nvPicPr>
          <p:cNvPr id="27" name="图片 26" descr="一群小孩在草地上&#10;&#10;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863023" y="3637947"/>
            <a:ext cx="4320000" cy="2880000"/>
          </a:xfrm>
          <a:prstGeom prst="rect">
            <a:avLst/>
          </a:prstGeom>
        </p:spPr>
      </p:pic>
      <p:pic>
        <p:nvPicPr>
          <p:cNvPr id="29" name="图片 28" descr="图片包含 室内, 人, 病房, 房间&#10;&#10;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14947" y="-5571961"/>
            <a:ext cx="4320000" cy="2880000"/>
          </a:xfrm>
          <a:prstGeom prst="rect">
            <a:avLst/>
          </a:prstGeom>
        </p:spPr>
      </p:pic>
      <p:pic>
        <p:nvPicPr>
          <p:cNvPr id="31" name="图片 30" descr="图片包含 人, 室内, 桌子, 男人&#10;&#10;描述已自动生成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-4247839"/>
            <a:ext cx="4320000" cy="2880000"/>
          </a:xfrm>
          <a:prstGeom prst="rect">
            <a:avLst/>
          </a:prstGeom>
        </p:spPr>
      </p:pic>
      <p:pic>
        <p:nvPicPr>
          <p:cNvPr id="35" name="图片 34" descr="人们在看台上的人在厨房里工作&#10;&#10;低可信度描述已自动生成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9852" y="-3113662"/>
            <a:ext cx="4320000" cy="2880000"/>
          </a:xfrm>
          <a:prstGeom prst="rect">
            <a:avLst/>
          </a:prstGeom>
        </p:spPr>
      </p:pic>
      <p:pic>
        <p:nvPicPr>
          <p:cNvPr id="37" name="图片 36" descr="图片包含 人, 室内, 男人, 女人&#10;&#10;描述已自动生成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8844" y="180078"/>
            <a:ext cx="4320000" cy="2880000"/>
          </a:xfrm>
          <a:prstGeom prst="rect">
            <a:avLst/>
          </a:prstGeom>
        </p:spPr>
      </p:pic>
      <p:pic>
        <p:nvPicPr>
          <p:cNvPr id="39" name="图片 38" descr="图片包含 建筑, 路, 院子, 地毯&#10;&#10;描述已自动生成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3" y="-4553662"/>
            <a:ext cx="4320000" cy="2880000"/>
          </a:xfrm>
          <a:prstGeom prst="rect">
            <a:avLst/>
          </a:prstGeom>
        </p:spPr>
      </p:pic>
      <p:pic>
        <p:nvPicPr>
          <p:cNvPr id="41" name="图片 40" descr="图片包含 桌子, 室内, 建筑, 亮&#10;&#10;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46117" y="-2539050"/>
            <a:ext cx="4320000" cy="2880000"/>
          </a:xfrm>
          <a:prstGeom prst="rect">
            <a:avLst/>
          </a:prstGeom>
        </p:spPr>
      </p:pic>
      <p:pic>
        <p:nvPicPr>
          <p:cNvPr id="4" name="图片 3" descr="一群人在房间里的电视&#10;&#10;中度可信度描述已自动生成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73225" y="730734"/>
            <a:ext cx="3240000" cy="2160000"/>
          </a:xfrm>
          <a:prstGeom prst="rect">
            <a:avLst/>
          </a:prstGeom>
        </p:spPr>
      </p:pic>
      <p:pic>
        <p:nvPicPr>
          <p:cNvPr id="8" name="图片 7" descr="图片包含 人, 室内, 病房, 男人&#10;&#10;描述已自动生成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7693766" y="6858000"/>
            <a:ext cx="3240000" cy="216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60759" y="2967335"/>
            <a:ext cx="927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pc="50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新乡医学院三全学院护理学院</a:t>
            </a:r>
            <a:endParaRPr lang="zh-CN" altLang="en-US" sz="5400" b="1" cap="none" spc="50" dirty="0">
              <a:ln w="952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54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矩形 10"/>
          <p:cNvSpPr/>
          <p:nvPr>
            <p:custDataLst>
              <p:tags r:id="rId1"/>
            </p:custDataLst>
          </p:nvPr>
        </p:nvSpPr>
        <p:spPr>
          <a:xfrm>
            <a:off x="689610" y="700405"/>
            <a:ext cx="9650095" cy="1660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>
              <a:lnSpc>
                <a:spcPct val="15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）联觉</a:t>
            </a:r>
            <a:endParaRPr lang="en-US" altLang="zh-CN" sz="20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当种感官受到刺激时出现另一感官的感觉和表象称为联觉。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73050" indent="-273050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（比如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暖色冷色、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甜蜜的嗓音、沉重的脚步声等）</a:t>
            </a: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83332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1588" y="2717800"/>
            <a:ext cx="4625975" cy="2776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3333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57950" y="2752725"/>
            <a:ext cx="4110038" cy="2741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723900" y="1266825"/>
            <a:ext cx="4927600" cy="4379595"/>
            <a:chOff x="5753100" y="1151084"/>
            <a:chExt cx="5399001" cy="2300585"/>
          </a:xfrm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矩形: 剪去对角 85"/>
            <p:cNvSpPr/>
            <p:nvPr>
              <p:custDataLst>
                <p:tags r:id="rId1"/>
              </p:custDataLst>
            </p:nvPr>
          </p:nvSpPr>
          <p:spPr>
            <a:xfrm>
              <a:off x="5941926" y="1151084"/>
              <a:ext cx="5210175" cy="2040596"/>
            </a:xfrm>
            <a:prstGeom prst="snip2DiagRect">
              <a:avLst>
                <a:gd name="adj1" fmla="val 0"/>
                <a:gd name="adj2" fmla="val 18501"/>
              </a:avLst>
            </a:prstGeom>
            <a:solidFill>
              <a:srgbClr val="004EFF">
                <a:alpha val="31000"/>
              </a:srgbClr>
            </a:solidFill>
            <a:ln>
              <a:gradFill flip="none" rotWithShape="1">
                <a:gsLst>
                  <a:gs pos="66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85" name="矩形: 剪去对角 84"/>
            <p:cNvSpPr/>
            <p:nvPr>
              <p:custDataLst>
                <p:tags r:id="rId2"/>
              </p:custDataLst>
            </p:nvPr>
          </p:nvSpPr>
          <p:spPr>
            <a:xfrm>
              <a:off x="5753100" y="1321729"/>
              <a:ext cx="5210175" cy="2129940"/>
            </a:xfrm>
            <a:prstGeom prst="snip2Diag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1362" name="矩形 10"/>
          <p:cNvSpPr/>
          <p:nvPr>
            <p:custDataLst>
              <p:tags r:id="rId3"/>
            </p:custDataLst>
          </p:nvPr>
        </p:nvSpPr>
        <p:spPr>
          <a:xfrm>
            <a:off x="689610" y="1591945"/>
            <a:ext cx="5030470" cy="327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>
              <a:lnSpc>
                <a:spcPct val="15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）联觉</a:t>
            </a:r>
            <a:endParaRPr lang="en-US" altLang="zh-CN" sz="20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不同的颜色可以引起不同的心理效应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273050" indent="-27305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如蓝色使人镇静；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273050" indent="-273050" algn="l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绿色使人身体上放松；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273050" indent="-273050" algn="l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红色使人清醒，血压增高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273050" indent="-273050" algn="l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淡黄色有平衡情绪低落作用；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273050" indent="-27305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紫色使孕妇安定减轻痛苦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572885" y="1304290"/>
            <a:ext cx="46609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讨论话题</a:t>
            </a:r>
            <a:endParaRPr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b="0">
                <a:ea typeface="宋体" panose="02010600030101010101" pitchFamily="2" charset="-122"/>
              </a:rPr>
              <a:t>       色彩设计对人的生理、心理都有很大的影响，</a:t>
            </a:r>
            <a:r>
              <a:rPr lang="zh-CN" altLang="en-US" b="0">
                <a:ea typeface="宋体" panose="02010600030101010101" pitchFamily="2" charset="-122"/>
              </a:rPr>
              <a:t>如何利用色彩为医院和</a:t>
            </a:r>
            <a:r>
              <a:rPr lang="zh-CN" altLang="en-US" b="0">
                <a:ea typeface="宋体" panose="02010600030101010101" pitchFamily="2" charset="-122"/>
              </a:rPr>
              <a:t>病房营造轻松，舒缓的氛围</a:t>
            </a:r>
            <a:r>
              <a:rPr lang="zh-CN" b="0">
                <a:ea typeface="宋体" panose="02010600030101010101" pitchFamily="2" charset="-122"/>
              </a:rPr>
              <a:t>？</a:t>
            </a:r>
            <a:endParaRPr lang="zh-CN" b="0">
              <a:ea typeface="宋体" panose="02010600030101010101" pitchFamily="2" charset="-122"/>
            </a:endParaRPr>
          </a:p>
        </p:txBody>
      </p:sp>
      <p:pic>
        <p:nvPicPr>
          <p:cNvPr id="280580" name="Picture 4" descr="https://timgsa.baidu.com/timg?image&amp;quality=80&amp;size=b9999_10000&amp;sec=1520506106708&amp;di=059b50d70720f97ea6f75ed8b64922de&amp;imgtype=0&amp;src=http%3A%2F%2Fimage.cn.made-in-china.com%2Fprod%2F000-SQktNUfdOYcR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52920" y="2983230"/>
            <a:ext cx="4100830" cy="27533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723900" y="1266825"/>
            <a:ext cx="10505440" cy="4379595"/>
            <a:chOff x="5753100" y="1151084"/>
            <a:chExt cx="5399001" cy="2300585"/>
          </a:xfrm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矩形: 剪去对角 85"/>
            <p:cNvSpPr/>
            <p:nvPr>
              <p:custDataLst>
                <p:tags r:id="rId1"/>
              </p:custDataLst>
            </p:nvPr>
          </p:nvSpPr>
          <p:spPr>
            <a:xfrm>
              <a:off x="5941926" y="1151084"/>
              <a:ext cx="5210175" cy="2040596"/>
            </a:xfrm>
            <a:prstGeom prst="snip2DiagRect">
              <a:avLst>
                <a:gd name="adj1" fmla="val 0"/>
                <a:gd name="adj2" fmla="val 18501"/>
              </a:avLst>
            </a:prstGeom>
            <a:solidFill>
              <a:srgbClr val="004EFF">
                <a:alpha val="31000"/>
              </a:srgbClr>
            </a:solidFill>
            <a:ln>
              <a:gradFill flip="none" rotWithShape="1">
                <a:gsLst>
                  <a:gs pos="66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85" name="矩形: 剪去对角 84"/>
            <p:cNvSpPr/>
            <p:nvPr>
              <p:custDataLst>
                <p:tags r:id="rId2"/>
              </p:custDataLst>
            </p:nvPr>
          </p:nvSpPr>
          <p:spPr>
            <a:xfrm>
              <a:off x="5753100" y="1321729"/>
              <a:ext cx="5210175" cy="2129940"/>
            </a:xfrm>
            <a:prstGeom prst="snip2Diag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1362" name="矩形 10"/>
          <p:cNvSpPr/>
          <p:nvPr>
            <p:custDataLst>
              <p:tags r:id="rId3"/>
            </p:custDataLst>
          </p:nvPr>
        </p:nvSpPr>
        <p:spPr>
          <a:xfrm>
            <a:off x="1405890" y="1905635"/>
            <a:ext cx="9107170" cy="2814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>
              <a:lnSpc>
                <a:spcPct val="15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医院在色彩设计方面，应做到淡、柔、洁、雅，可以暖色系或浅色系为主，例如，治疗室宜采用令人情绪稳定的淡蓝色，病房宜采用令人心境平和的暖色，走廊宜以淡黄色为主，有平衡情绪低落作用等。</a:t>
            </a:r>
            <a:endParaRPr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在大厅和走廊的适当地方摆放一些植物，不但可以美化环境，而且植物的青绿色对人的心理有镇静作用。在材料色彩的选择上也要体现温馨感，尽量使空间更加生动，更具亲和力。</a:t>
            </a:r>
            <a:endParaRPr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矩形 10"/>
          <p:cNvSpPr/>
          <p:nvPr>
            <p:custDataLst>
              <p:tags r:id="rId1"/>
            </p:custDataLst>
          </p:nvPr>
        </p:nvSpPr>
        <p:spPr>
          <a:xfrm>
            <a:off x="689610" y="700405"/>
            <a:ext cx="96500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>
              <a:lnSpc>
                <a:spcPct val="15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）感觉补偿</a:t>
            </a:r>
            <a:endParaRPr lang="en-US" altLang="zh-CN" sz="20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某感觉系统的功能丧失后其他感觉系统的功能来弥补。</a:t>
            </a: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84356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20140" y="2308225"/>
            <a:ext cx="4668838" cy="255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1604" name="图片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6912928" y="2324100"/>
            <a:ext cx="3810000" cy="254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lenovo\AppData\Local\Microsoft\Windows\Temporary Internet Files\Content.IE5\61NVIO95\MC900428903[1].wm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375" y="374650"/>
            <a:ext cx="6211888" cy="5214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库_文本框 9"/>
          <p:cNvSpPr txBox="1"/>
          <p:nvPr>
            <p:custDataLst>
              <p:tags r:id="rId1"/>
            </p:custDataLst>
          </p:nvPr>
        </p:nvSpPr>
        <p:spPr>
          <a:xfrm>
            <a:off x="3227705" y="1783080"/>
            <a:ext cx="7393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第二章</a:t>
            </a:r>
            <a:r>
              <a:rPr lang="en-US" altLang="zh-CN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 </a:t>
            </a:r>
            <a:r>
              <a:rPr lang="zh-CN" altLang="en-US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心理学</a:t>
            </a:r>
            <a:r>
              <a:rPr lang="zh-CN" altLang="en-US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基础</a:t>
            </a:r>
            <a:endParaRPr lang="zh-CN" altLang="en-US" sz="54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4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 ---</a:t>
            </a:r>
            <a:r>
              <a:rPr lang="zh-CN" altLang="en-US" sz="4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护理心理学</a:t>
            </a:r>
            <a:endParaRPr lang="zh-CN" altLang="en-US" sz="44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4" name="PA_库_直接连接符 13"/>
          <p:cNvCxnSpPr/>
          <p:nvPr>
            <p:custDataLst>
              <p:tags r:id="rId2"/>
            </p:custDataLst>
          </p:nvPr>
        </p:nvCxnSpPr>
        <p:spPr>
          <a:xfrm flipH="1">
            <a:off x="2887579" y="2077714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库_直接连接符 14"/>
          <p:cNvCxnSpPr/>
          <p:nvPr>
            <p:custDataLst>
              <p:tags r:id="rId3"/>
            </p:custDataLst>
          </p:nvPr>
        </p:nvCxnSpPr>
        <p:spPr>
          <a:xfrm flipH="1">
            <a:off x="2871367" y="3728250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库_直接连接符 15"/>
          <p:cNvCxnSpPr/>
          <p:nvPr>
            <p:custDataLst>
              <p:tags r:id="rId4"/>
            </p:custDataLst>
          </p:nvPr>
        </p:nvCxnSpPr>
        <p:spPr>
          <a:xfrm flipH="1">
            <a:off x="1305324" y="2908715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库_直接连接符 17"/>
          <p:cNvCxnSpPr/>
          <p:nvPr>
            <p:custDataLst>
              <p:tags r:id="rId5"/>
            </p:custDataLst>
          </p:nvPr>
        </p:nvCxnSpPr>
        <p:spPr>
          <a:xfrm flipH="1">
            <a:off x="1192332" y="4279007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958" y="0"/>
            <a:ext cx="3405568" cy="990433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 bwMode="auto">
          <a:xfrm>
            <a:off x="3791007" y="4826995"/>
            <a:ext cx="4493238" cy="4497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主讲人：杨昕</a:t>
            </a:r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岳</a:t>
            </a:r>
            <a:endParaRPr lang="zh-CN" altLang="en-US" sz="24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3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3932555" y="393065"/>
            <a:ext cx="3904615" cy="1076960"/>
          </a:xfrm>
        </p:spPr>
        <p:txBody>
          <a:bodyPr vert="horz" wrap="square" lIns="91440" tIns="45720" rIns="91440" bIns="45720" anchor="t" anchorCtr="0"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第二节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过程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64194" name="Text Box 2"/>
          <p:cNvSpPr txBox="1"/>
          <p:nvPr>
            <p:custDataLst>
              <p:tags r:id="rId1"/>
            </p:custDataLst>
          </p:nvPr>
        </p:nvSpPr>
        <p:spPr>
          <a:xfrm>
            <a:off x="775335" y="1368425"/>
            <a:ext cx="6554470" cy="4554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（一）感觉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3.感受性与感觉阈限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273050" indent="-273050"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机体对刺激的感受能力的大小称为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感受性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273050" indent="-273050"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用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阈限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来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衡量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273050" indent="-273050"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感受性的变化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273050" indent="-273050" algn="l">
              <a:lnSpc>
                <a:spcPct val="200000"/>
              </a:lnSpc>
              <a:buClrTx/>
              <a:buSzTx/>
              <a:buFontTx/>
            </a:pP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38340" y="2103755"/>
            <a:ext cx="4232275" cy="26504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659130" y="1423670"/>
            <a:ext cx="4312285" cy="4199255"/>
            <a:chOff x="5753100" y="1151084"/>
            <a:chExt cx="5399001" cy="2300585"/>
          </a:xfrm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矩形: 剪去对角 85"/>
            <p:cNvSpPr/>
            <p:nvPr>
              <p:custDataLst>
                <p:tags r:id="rId1"/>
              </p:custDataLst>
            </p:nvPr>
          </p:nvSpPr>
          <p:spPr>
            <a:xfrm>
              <a:off x="5941926" y="1151084"/>
              <a:ext cx="5210175" cy="2040596"/>
            </a:xfrm>
            <a:prstGeom prst="snip2DiagRect">
              <a:avLst>
                <a:gd name="adj1" fmla="val 0"/>
                <a:gd name="adj2" fmla="val 18501"/>
              </a:avLst>
            </a:prstGeom>
            <a:solidFill>
              <a:srgbClr val="004EFF">
                <a:alpha val="31000"/>
              </a:srgbClr>
            </a:solidFill>
            <a:ln>
              <a:gradFill flip="none" rotWithShape="1">
                <a:gsLst>
                  <a:gs pos="66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85" name="矩形: 剪去对角 84"/>
            <p:cNvSpPr/>
            <p:nvPr>
              <p:custDataLst>
                <p:tags r:id="rId2"/>
              </p:custDataLst>
            </p:nvPr>
          </p:nvSpPr>
          <p:spPr>
            <a:xfrm>
              <a:off x="5753100" y="1321729"/>
              <a:ext cx="5210175" cy="2129940"/>
            </a:xfrm>
            <a:prstGeom prst="snip2Diag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10260" y="1971675"/>
            <a:ext cx="3952875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b="1">
                <a:solidFill>
                  <a:srgbClr val="FF0000"/>
                </a:solidFill>
                <a:ea typeface="宋体" panose="02010600030101010101" pitchFamily="2" charset="-122"/>
              </a:rPr>
              <a:t>感受性发展规律</a:t>
            </a:r>
            <a:endParaRPr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b="0">
                <a:ea typeface="宋体" panose="02010600030101010101" pitchFamily="2" charset="-122"/>
              </a:rPr>
              <a:t>       </a:t>
            </a:r>
            <a:r>
              <a:rPr b="0">
                <a:ea typeface="宋体" panose="02010600030101010101" pitchFamily="2" charset="-122"/>
              </a:rPr>
              <a:t>随年龄增长先上升后下降的变化，到青年期达到高峰，老年期普遍下降。</a:t>
            </a:r>
            <a:endParaRPr b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endParaRPr b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b="0">
                <a:ea typeface="宋体" panose="02010600030101010101" pitchFamily="2" charset="-122"/>
              </a:rPr>
              <a:t>    </a:t>
            </a:r>
            <a:r>
              <a:rPr b="0">
                <a:ea typeface="宋体" panose="02010600030101010101" pitchFamily="2" charset="-122"/>
              </a:rPr>
              <a:t>生病后感受性也会发生变化，如听觉和视觉、痛觉感受性提高，味觉感受性降低</a:t>
            </a:r>
            <a:r>
              <a:rPr lang="zh-CN" b="0">
                <a:ea typeface="宋体" panose="02010600030101010101" pitchFamily="2" charset="-122"/>
              </a:rPr>
              <a:t>。</a:t>
            </a:r>
            <a:endParaRPr lang="zh-CN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572885" y="1304290"/>
            <a:ext cx="466090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讨论话题</a:t>
            </a:r>
            <a:endParaRPr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b="0">
                <a:ea typeface="宋体" panose="02010600030101010101" pitchFamily="2" charset="-122"/>
              </a:rPr>
              <a:t>       </a:t>
            </a:r>
            <a:r>
              <a:rPr b="0">
                <a:ea typeface="宋体" panose="02010600030101010101" pitchFamily="2" charset="-122"/>
              </a:rPr>
              <a:t>在临床</a:t>
            </a:r>
            <a:r>
              <a:rPr lang="zh-CN" b="0">
                <a:ea typeface="宋体" panose="02010600030101010101" pitchFamily="2" charset="-122"/>
              </a:rPr>
              <a:t>护理</a:t>
            </a:r>
            <a:r>
              <a:rPr b="0">
                <a:ea typeface="宋体" panose="02010600030101010101" pitchFamily="2" charset="-122"/>
              </a:rPr>
              <a:t>中如何运用感受性发展的规律</a:t>
            </a:r>
            <a:r>
              <a:rPr lang="zh-CN" b="0">
                <a:ea typeface="宋体" panose="02010600030101010101" pitchFamily="2" charset="-122"/>
              </a:rPr>
              <a:t>来开展工作？</a:t>
            </a:r>
            <a:endParaRPr lang="zh-CN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7131050" y="2856230"/>
            <a:ext cx="3750310" cy="31400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3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3932555" y="393065"/>
            <a:ext cx="3904615" cy="1076960"/>
          </a:xfrm>
        </p:spPr>
        <p:txBody>
          <a:bodyPr vert="horz" wrap="square" lIns="91440" tIns="45720" rIns="91440" bIns="45720" anchor="t" anchorCtr="0"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第二节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过程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64194" name="Text Box 2"/>
          <p:cNvSpPr txBox="1"/>
          <p:nvPr>
            <p:custDataLst>
              <p:tags r:id="rId1"/>
            </p:custDataLst>
          </p:nvPr>
        </p:nvSpPr>
        <p:spPr>
          <a:xfrm>
            <a:off x="775335" y="1119505"/>
            <a:ext cx="655447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.感觉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特性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539038" y="3432175"/>
            <a:ext cx="2335212" cy="1658938"/>
            <a:chOff x="4231488" y="2767021"/>
            <a:chExt cx="1657762" cy="1221509"/>
          </a:xfrm>
        </p:grpSpPr>
        <p:sp>
          <p:nvSpPr>
            <p:cNvPr id="63" name="五边形 62"/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4449607" y="2548888"/>
              <a:ext cx="1221509" cy="1657762"/>
            </a:xfrm>
            <a:prstGeom prst="homePlate">
              <a:avLst/>
            </a:prstGeom>
            <a:gradFill>
              <a:gsLst>
                <a:gs pos="0">
                  <a:srgbClr val="4BAF31"/>
                </a:gs>
                <a:gs pos="100000">
                  <a:srgbClr val="004B7D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0341" name="矩形 63"/>
            <p:cNvSpPr/>
            <p:nvPr>
              <p:custDataLst>
                <p:tags r:id="rId3"/>
              </p:custDataLst>
            </p:nvPr>
          </p:nvSpPr>
          <p:spPr>
            <a:xfrm>
              <a:off x="4333503" y="3395950"/>
              <a:ext cx="145373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感觉补偿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38863" y="2281238"/>
            <a:ext cx="2333625" cy="1666875"/>
            <a:chOff x="5205788" y="2025390"/>
            <a:chExt cx="1657762" cy="1221509"/>
          </a:xfrm>
        </p:grpSpPr>
        <p:sp>
          <p:nvSpPr>
            <p:cNvPr id="12" name="五边形 11"/>
            <p:cNvSpPr/>
            <p:nvPr>
              <p:custDataLst>
                <p:tags r:id="rId4"/>
              </p:custDataLst>
            </p:nvPr>
          </p:nvSpPr>
          <p:spPr>
            <a:xfrm rot="5400000">
              <a:off x="5423907" y="1807257"/>
              <a:ext cx="1221509" cy="1657762"/>
            </a:xfrm>
            <a:prstGeom prst="homePlate">
              <a:avLst/>
            </a:prstGeom>
            <a:gradFill>
              <a:gsLst>
                <a:gs pos="0">
                  <a:srgbClr val="4BAF31"/>
                </a:gs>
                <a:gs pos="100000">
                  <a:srgbClr val="004B7D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0344" name="矩形 56"/>
            <p:cNvSpPr/>
            <p:nvPr>
              <p:custDataLst>
                <p:tags r:id="rId5"/>
              </p:custDataLst>
            </p:nvPr>
          </p:nvSpPr>
          <p:spPr>
            <a:xfrm>
              <a:off x="5205788" y="2304138"/>
              <a:ext cx="16577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感觉对比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98688" y="3432175"/>
            <a:ext cx="2389187" cy="1695450"/>
            <a:chOff x="2282892" y="2767021"/>
            <a:chExt cx="1657762" cy="1221509"/>
          </a:xfrm>
        </p:grpSpPr>
        <p:sp>
          <p:nvSpPr>
            <p:cNvPr id="15" name="五边形 14"/>
            <p:cNvSpPr/>
            <p:nvPr>
              <p:custDataLst>
                <p:tags r:id="rId6"/>
              </p:custDataLst>
            </p:nvPr>
          </p:nvSpPr>
          <p:spPr>
            <a:xfrm rot="16200000" flipV="1">
              <a:off x="2501011" y="2548888"/>
              <a:ext cx="1221509" cy="1657762"/>
            </a:xfrm>
            <a:prstGeom prst="homePlate">
              <a:avLst/>
            </a:prstGeom>
            <a:gradFill>
              <a:gsLst>
                <a:gs pos="0">
                  <a:srgbClr val="4BAF31"/>
                </a:gs>
                <a:gs pos="100000">
                  <a:srgbClr val="004B7D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0347" name="矩形 47"/>
            <p:cNvSpPr/>
            <p:nvPr>
              <p:custDataLst>
                <p:tags r:id="rId7"/>
              </p:custDataLst>
            </p:nvPr>
          </p:nvSpPr>
          <p:spPr>
            <a:xfrm>
              <a:off x="2354595" y="3395950"/>
              <a:ext cx="145373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感觉后像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49825" y="3432175"/>
            <a:ext cx="2171700" cy="1695450"/>
            <a:chOff x="4231488" y="2767021"/>
            <a:chExt cx="1657762" cy="1221509"/>
          </a:xfrm>
        </p:grpSpPr>
        <p:sp>
          <p:nvSpPr>
            <p:cNvPr id="18" name="五边形 17"/>
            <p:cNvSpPr/>
            <p:nvPr>
              <p:custDataLst>
                <p:tags r:id="rId8"/>
              </p:custDataLst>
            </p:nvPr>
          </p:nvSpPr>
          <p:spPr>
            <a:xfrm rot="16200000" flipV="1">
              <a:off x="4449607" y="2548888"/>
              <a:ext cx="1221509" cy="1657762"/>
            </a:xfrm>
            <a:prstGeom prst="homePlate">
              <a:avLst/>
            </a:prstGeom>
            <a:gradFill>
              <a:gsLst>
                <a:gs pos="0">
                  <a:srgbClr val="4BAF31"/>
                </a:gs>
                <a:gs pos="100000">
                  <a:srgbClr val="004B7D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0350" name="矩形 50"/>
            <p:cNvSpPr/>
            <p:nvPr>
              <p:custDataLst>
                <p:tags r:id="rId9"/>
              </p:custDataLst>
            </p:nvPr>
          </p:nvSpPr>
          <p:spPr>
            <a:xfrm>
              <a:off x="4333503" y="3395950"/>
              <a:ext cx="145373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联觉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40125" y="2244725"/>
            <a:ext cx="2308225" cy="1666875"/>
            <a:chOff x="3257190" y="2025390"/>
            <a:chExt cx="1657762" cy="1221509"/>
          </a:xfrm>
        </p:grpSpPr>
        <p:sp>
          <p:nvSpPr>
            <p:cNvPr id="21" name="五边形 20"/>
            <p:cNvSpPr/>
            <p:nvPr>
              <p:custDataLst>
                <p:tags r:id="rId10"/>
              </p:custDataLst>
            </p:nvPr>
          </p:nvSpPr>
          <p:spPr>
            <a:xfrm rot="5400000">
              <a:off x="3475309" y="1807257"/>
              <a:ext cx="1221509" cy="1657762"/>
            </a:xfrm>
            <a:prstGeom prst="homePlate">
              <a:avLst/>
            </a:prstGeom>
            <a:gradFill flip="none" rotWithShape="1">
              <a:gsLst>
                <a:gs pos="0">
                  <a:srgbClr val="4BAF31"/>
                </a:gs>
                <a:gs pos="100000">
                  <a:srgbClr val="004B7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0353" name="矩形 53"/>
            <p:cNvSpPr/>
            <p:nvPr>
              <p:custDataLst>
                <p:tags r:id="rId11"/>
              </p:custDataLst>
            </p:nvPr>
          </p:nvSpPr>
          <p:spPr>
            <a:xfrm>
              <a:off x="3298587" y="2340617"/>
              <a:ext cx="151434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感觉适应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矩形 10"/>
          <p:cNvSpPr/>
          <p:nvPr>
            <p:custDataLst>
              <p:tags r:id="rId1"/>
            </p:custDataLst>
          </p:nvPr>
        </p:nvSpPr>
        <p:spPr>
          <a:xfrm>
            <a:off x="260350" y="1105535"/>
            <a:ext cx="63557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>
              <a:lnSpc>
                <a:spcPct val="15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）感觉适应</a:t>
            </a: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由于刺激物对感受器的持续作用而使感受性发生变化（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降低）的现象。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1364" name="图片 8" descr="timg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5628" y="2973705"/>
            <a:ext cx="3009900" cy="2471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1365" name="图片 100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48430" y="2973070"/>
            <a:ext cx="2785745" cy="24663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7" name="组合 86"/>
          <p:cNvGrpSpPr/>
          <p:nvPr/>
        </p:nvGrpSpPr>
        <p:grpSpPr>
          <a:xfrm>
            <a:off x="7590155" y="1476375"/>
            <a:ext cx="4312285" cy="4199255"/>
            <a:chOff x="5753100" y="1151084"/>
            <a:chExt cx="5399001" cy="2300585"/>
          </a:xfrm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矩形: 剪去对角 85"/>
            <p:cNvSpPr/>
            <p:nvPr>
              <p:custDataLst>
                <p:tags r:id="rId6"/>
              </p:custDataLst>
            </p:nvPr>
          </p:nvSpPr>
          <p:spPr>
            <a:xfrm>
              <a:off x="5941926" y="1151084"/>
              <a:ext cx="5210175" cy="2040596"/>
            </a:xfrm>
            <a:prstGeom prst="snip2DiagRect">
              <a:avLst>
                <a:gd name="adj1" fmla="val 0"/>
                <a:gd name="adj2" fmla="val 18501"/>
              </a:avLst>
            </a:prstGeom>
            <a:solidFill>
              <a:srgbClr val="004EFF">
                <a:alpha val="31000"/>
              </a:srgbClr>
            </a:solidFill>
            <a:ln>
              <a:gradFill flip="none" rotWithShape="1">
                <a:gsLst>
                  <a:gs pos="66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85" name="矩形: 剪去对角 84"/>
            <p:cNvSpPr/>
            <p:nvPr>
              <p:custDataLst>
                <p:tags r:id="rId7"/>
              </p:custDataLst>
            </p:nvPr>
          </p:nvSpPr>
          <p:spPr>
            <a:xfrm>
              <a:off x="5753100" y="1321729"/>
              <a:ext cx="5210175" cy="2129940"/>
            </a:xfrm>
            <a:prstGeom prst="snip2Diag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7358380" y="1908175"/>
            <a:ext cx="46609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讨论话题</a:t>
            </a:r>
            <a:endParaRPr lang="en-US" b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b="0">
                <a:ea typeface="宋体" panose="02010600030101010101" pitchFamily="2" charset="-122"/>
              </a:rPr>
              <a:t>           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痛觉有无适应？有什么意义？</a:t>
            </a:r>
            <a:endParaRPr lang="zh-CN" b="0"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9"/>
          <a:stretch>
            <a:fillRect/>
          </a:stretch>
        </p:blipFill>
        <p:spPr>
          <a:xfrm>
            <a:off x="8147050" y="2973705"/>
            <a:ext cx="3199130" cy="24663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矩形 10"/>
          <p:cNvSpPr/>
          <p:nvPr>
            <p:custDataLst>
              <p:tags r:id="rId1"/>
            </p:custDataLst>
          </p:nvPr>
        </p:nvSpPr>
        <p:spPr>
          <a:xfrm>
            <a:off x="135255" y="844550"/>
            <a:ext cx="800417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>
              <a:lnSpc>
                <a:spcPct val="15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）感觉对比</a:t>
            </a: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同一感受器接受不同的刺激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而使感受性发生变化的现象。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257935" y="2195195"/>
            <a:ext cx="4312285" cy="3509645"/>
            <a:chOff x="5753100" y="1151084"/>
            <a:chExt cx="5399001" cy="2300585"/>
          </a:xfrm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矩形: 剪去对角 85"/>
            <p:cNvSpPr/>
            <p:nvPr>
              <p:custDataLst>
                <p:tags r:id="rId2"/>
              </p:custDataLst>
            </p:nvPr>
          </p:nvSpPr>
          <p:spPr>
            <a:xfrm>
              <a:off x="5941926" y="1151084"/>
              <a:ext cx="5210175" cy="2040596"/>
            </a:xfrm>
            <a:prstGeom prst="snip2DiagRect">
              <a:avLst>
                <a:gd name="adj1" fmla="val 0"/>
                <a:gd name="adj2" fmla="val 18501"/>
              </a:avLst>
            </a:prstGeom>
            <a:solidFill>
              <a:srgbClr val="004EFF">
                <a:alpha val="31000"/>
              </a:srgbClr>
            </a:solidFill>
            <a:ln>
              <a:gradFill flip="none" rotWithShape="1">
                <a:gsLst>
                  <a:gs pos="66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85" name="矩形: 剪去对角 84"/>
            <p:cNvSpPr/>
            <p:nvPr>
              <p:custDataLst>
                <p:tags r:id="rId3"/>
              </p:custDataLst>
            </p:nvPr>
          </p:nvSpPr>
          <p:spPr>
            <a:xfrm>
              <a:off x="5753100" y="1321729"/>
              <a:ext cx="5210175" cy="2129940"/>
            </a:xfrm>
            <a:prstGeom prst="snip2Diag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2387" name="矩形 10"/>
          <p:cNvSpPr/>
          <p:nvPr>
            <p:custDataLst>
              <p:tags r:id="rId4"/>
            </p:custDataLst>
          </p:nvPr>
        </p:nvSpPr>
        <p:spPr>
          <a:xfrm>
            <a:off x="1440815" y="2583815"/>
            <a:ext cx="37960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①同时对比：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几个刺激物同时作用于同一感受器时产生的感觉对比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2388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90370" y="3610610"/>
            <a:ext cx="3360420" cy="16973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6583045" y="2195195"/>
            <a:ext cx="4312285" cy="3509645"/>
            <a:chOff x="5753100" y="1151084"/>
            <a:chExt cx="5399001" cy="2300585"/>
          </a:xfrm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: 剪去对角 85"/>
            <p:cNvSpPr/>
            <p:nvPr>
              <p:custDataLst>
                <p:tags r:id="rId7"/>
              </p:custDataLst>
            </p:nvPr>
          </p:nvSpPr>
          <p:spPr>
            <a:xfrm>
              <a:off x="5941926" y="1151084"/>
              <a:ext cx="5210175" cy="2040596"/>
            </a:xfrm>
            <a:prstGeom prst="snip2DiagRect">
              <a:avLst>
                <a:gd name="adj1" fmla="val 0"/>
                <a:gd name="adj2" fmla="val 18501"/>
              </a:avLst>
            </a:prstGeom>
            <a:solidFill>
              <a:srgbClr val="004EFF">
                <a:alpha val="31000"/>
              </a:srgbClr>
            </a:solidFill>
            <a:ln>
              <a:gradFill flip="none" rotWithShape="1">
                <a:gsLst>
                  <a:gs pos="66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5" name="矩形: 剪去对角 84"/>
            <p:cNvSpPr/>
            <p:nvPr>
              <p:custDataLst>
                <p:tags r:id="rId8"/>
              </p:custDataLst>
            </p:nvPr>
          </p:nvSpPr>
          <p:spPr>
            <a:xfrm>
              <a:off x="5753100" y="1321729"/>
              <a:ext cx="5210175" cy="2129940"/>
            </a:xfrm>
            <a:prstGeom prst="snip2Diag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670675" y="2506980"/>
            <a:ext cx="40735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73050" indent="-273050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②先后对比：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几个刺激物先后作用于同一感受器时产生的感觉对比。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75459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70675" y="3717925"/>
            <a:ext cx="1973580" cy="1544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5460" name="Picture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935720" y="3679825"/>
            <a:ext cx="1680845" cy="16281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矩形 10"/>
          <p:cNvSpPr/>
          <p:nvPr>
            <p:custDataLst>
              <p:tags r:id="rId1"/>
            </p:custDataLst>
          </p:nvPr>
        </p:nvSpPr>
        <p:spPr>
          <a:xfrm>
            <a:off x="689610" y="700405"/>
            <a:ext cx="965009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>
              <a:lnSpc>
                <a:spcPct val="15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感觉后像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当刺激停止作用以后，感觉并不立即消失，还能保持一个极短的时间，这种暂时保留下来的感觉印象就叫做后像。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150000"/>
              </a:lnSpc>
            </a:pP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27420" y="2606675"/>
            <a:ext cx="4312285" cy="3178810"/>
            <a:chOff x="5753100" y="1151084"/>
            <a:chExt cx="5399001" cy="2300585"/>
          </a:xfrm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: 剪去对角 85"/>
            <p:cNvSpPr/>
            <p:nvPr>
              <p:custDataLst>
                <p:tags r:id="rId2"/>
              </p:custDataLst>
            </p:nvPr>
          </p:nvSpPr>
          <p:spPr>
            <a:xfrm>
              <a:off x="5941926" y="1151084"/>
              <a:ext cx="5210175" cy="2040596"/>
            </a:xfrm>
            <a:prstGeom prst="snip2DiagRect">
              <a:avLst>
                <a:gd name="adj1" fmla="val 0"/>
                <a:gd name="adj2" fmla="val 18501"/>
              </a:avLst>
            </a:prstGeom>
            <a:solidFill>
              <a:srgbClr val="004EFF">
                <a:alpha val="31000"/>
              </a:srgbClr>
            </a:solidFill>
            <a:ln>
              <a:gradFill flip="none" rotWithShape="1">
                <a:gsLst>
                  <a:gs pos="66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5" name="矩形: 剪去对角 84"/>
            <p:cNvSpPr/>
            <p:nvPr>
              <p:custDataLst>
                <p:tags r:id="rId3"/>
              </p:custDataLst>
            </p:nvPr>
          </p:nvSpPr>
          <p:spPr>
            <a:xfrm>
              <a:off x="5753100" y="1321729"/>
              <a:ext cx="5210175" cy="2129940"/>
            </a:xfrm>
            <a:prstGeom prst="snip2Diag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178550" y="2967990"/>
            <a:ext cx="407352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73050" indent="-273050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 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盯着灯泡之后，闭上眼睛，眼前会出现灯的光亮形象位于黑色背景之上，即正后像，以后可能看到一个黑色形象出现在光亮背景上，即负后像。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76483" name="Picture 5" descr="http://i04.pictn.sogoucdn.com/b819f47796dad899">
            <a:hlinkClick r:id="rId4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52258" y="2540318"/>
            <a:ext cx="2817812" cy="32448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723900" y="1322705"/>
            <a:ext cx="4927600" cy="4379595"/>
            <a:chOff x="5753100" y="1151084"/>
            <a:chExt cx="5399001" cy="2300585"/>
          </a:xfrm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矩形: 剪去对角 85"/>
            <p:cNvSpPr/>
            <p:nvPr>
              <p:custDataLst>
                <p:tags r:id="rId1"/>
              </p:custDataLst>
            </p:nvPr>
          </p:nvSpPr>
          <p:spPr>
            <a:xfrm>
              <a:off x="5941926" y="1151084"/>
              <a:ext cx="5210175" cy="2040596"/>
            </a:xfrm>
            <a:prstGeom prst="snip2DiagRect">
              <a:avLst>
                <a:gd name="adj1" fmla="val 0"/>
                <a:gd name="adj2" fmla="val 18501"/>
              </a:avLst>
            </a:prstGeom>
            <a:solidFill>
              <a:srgbClr val="004EFF">
                <a:alpha val="31000"/>
              </a:srgbClr>
            </a:solidFill>
            <a:ln>
              <a:gradFill flip="none" rotWithShape="1">
                <a:gsLst>
                  <a:gs pos="66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85" name="矩形: 剪去对角 84"/>
            <p:cNvSpPr/>
            <p:nvPr>
              <p:custDataLst>
                <p:tags r:id="rId2"/>
              </p:custDataLst>
            </p:nvPr>
          </p:nvSpPr>
          <p:spPr>
            <a:xfrm>
              <a:off x="5753100" y="1321729"/>
              <a:ext cx="5210175" cy="2129940"/>
            </a:xfrm>
            <a:prstGeom prst="snip2Diag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7507" name="矩形 6"/>
          <p:cNvSpPr/>
          <p:nvPr>
            <p:custDataLst>
              <p:tags r:id="rId3"/>
            </p:custDataLst>
          </p:nvPr>
        </p:nvSpPr>
        <p:spPr>
          <a:xfrm>
            <a:off x="824230" y="1704975"/>
            <a:ext cx="4229100" cy="11703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请盯住左边图基地的黑点最少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秒，然后快速将双眼移到右侧白色区域的黑点处，你能看到什么？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UM05`3HX84ZAZR[3V@FRCB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64590" y="3188335"/>
            <a:ext cx="4229100" cy="20288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614048" y="1252856"/>
            <a:ext cx="5184363" cy="4627243"/>
            <a:chOff x="6163359" y="1205425"/>
            <a:chExt cx="5399435" cy="2262738"/>
          </a:xfrm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矩形: 剪去对角 85"/>
            <p:cNvSpPr/>
            <p:nvPr>
              <p:custDataLst>
                <p:tags r:id="rId6"/>
              </p:custDataLst>
            </p:nvPr>
          </p:nvSpPr>
          <p:spPr>
            <a:xfrm>
              <a:off x="6352619" y="1205425"/>
              <a:ext cx="5210175" cy="2040596"/>
            </a:xfrm>
            <a:prstGeom prst="snip2DiagRect">
              <a:avLst>
                <a:gd name="adj1" fmla="val 0"/>
                <a:gd name="adj2" fmla="val 18501"/>
              </a:avLst>
            </a:prstGeom>
            <a:solidFill>
              <a:srgbClr val="004EFF">
                <a:alpha val="31000"/>
              </a:srgbClr>
            </a:solidFill>
            <a:ln>
              <a:gradFill flip="none" rotWithShape="1">
                <a:gsLst>
                  <a:gs pos="66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5" name="矩形: 剪去对角 84"/>
            <p:cNvSpPr/>
            <p:nvPr>
              <p:custDataLst>
                <p:tags r:id="rId7"/>
              </p:custDataLst>
            </p:nvPr>
          </p:nvSpPr>
          <p:spPr>
            <a:xfrm>
              <a:off x="6163359" y="1338223"/>
              <a:ext cx="5210175" cy="2129940"/>
            </a:xfrm>
            <a:prstGeom prst="snip2Diag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7150100" y="1640205"/>
            <a:ext cx="5022850" cy="814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讨论话题：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为什么把手术服设计成蓝色或绿色？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78530" name="Picture 6" descr="https://timgsa.baidu.com/timg?image&amp;quality=80&amp;size=b9999_10000&amp;sec=1520505570166&amp;di=81cf70c49530725d15c7aef4c2694e87&amp;imgtype=0&amp;src=http%3A%2F%2Fwww.yiwadian.com%2Fuploads%2Fallimg%2F160411%2F111K41L8-0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7597" b="6290"/>
          <a:stretch>
            <a:fillRect/>
          </a:stretch>
        </p:blipFill>
        <p:spPr>
          <a:xfrm>
            <a:off x="7378700" y="2771140"/>
            <a:ext cx="3683000" cy="2360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BK_DARK_LIGHT" val=""/>
  <p:tag name="KSO_WM_SLIDE_BACKGROUND_TYPE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SLIDE_BK_DARK_LIGHT" val=""/>
  <p:tag name="KSO_WM_SLIDE_BACKGROUND_TYPE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SLIDE_BK_DARK_LIGHT" val=""/>
  <p:tag name="KSO_WM_SLIDE_BACKGROUND_TYPE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SLIDE_BK_DARK_LIGHT" val=""/>
  <p:tag name="KSO_WM_SLIDE_BACKGROUND_TYPE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SLIDE_BK_DARK_LIGHT" val=""/>
  <p:tag name="KSO_WM_SLIDE_BACKGROUND_TYPE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SLIDE_BK_DARK_LIGHT" val=""/>
  <p:tag name="KSO_WM_SLIDE_BACKGROUND_TYPE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BK_DARK_LIGHT" val=""/>
  <p:tag name="KSO_WM_SLIDE_BACKGROUND_TYPE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BK_DARK_LIGHT" val=""/>
  <p:tag name="KSO_WM_SLIDE_BACKGROUND_TYPE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BK_DARK_LIGHT" val=""/>
  <p:tag name="KSO_WM_SLIDE_BACKGROUND_TYPE" val=""/>
</p:tagLst>
</file>

<file path=ppt/tags/tag72.xml><?xml version="1.0" encoding="utf-8"?>
<p:tagLst xmlns:p="http://schemas.openxmlformats.org/presentationml/2006/main">
  <p:tag name="COMMONDATA" val="eyJoZGlkIjoiZWNiODUyZWNjYTgxNGE1ZDM5MjIxODBmN2I3NmYzZjkifQ=="/>
  <p:tag name="KSO_WPP_MARK_KEY" val="b7a823ef-8bb3-45b0-900e-7af14bf0707e"/>
</p:tagLst>
</file>

<file path=ppt/tags/tag8.xml><?xml version="1.0" encoding="utf-8"?>
<p:tagLst xmlns:p="http://schemas.openxmlformats.org/presentationml/2006/main">
  <p:tag name="KSO_WM_SLIDE_BK_DARK_LIGHT" val=""/>
  <p:tag name="KSO_WM_SLIDE_BACKGROUND_TYPE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WPS 演示</Application>
  <PresentationFormat>宽屏</PresentationFormat>
  <Paragraphs>92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楷体</vt:lpstr>
      <vt:lpstr>黑体</vt:lpstr>
      <vt:lpstr>汉仪楷体繁</vt:lpstr>
      <vt:lpstr>微软雅黑</vt:lpstr>
      <vt:lpstr>华光行楷_CNKI</vt:lpstr>
      <vt:lpstr>字魂59号-创粗黑</vt:lpstr>
      <vt:lpstr>方正苏新诗柳楷简体</vt:lpstr>
      <vt:lpstr>Arial Unicode MS</vt:lpstr>
      <vt:lpstr>等线</vt:lpstr>
      <vt:lpstr>Calibri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森</dc:creator>
  <cp:lastModifiedBy>宋</cp:lastModifiedBy>
  <cp:revision>43</cp:revision>
  <dcterms:created xsi:type="dcterms:W3CDTF">2021-12-06T09:01:00Z</dcterms:created>
  <dcterms:modified xsi:type="dcterms:W3CDTF">2024-10-25T01:39:06Z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54E13EAF9DB343C0B40A649F6545E752_13</vt:lpwstr>
  </property>
  <property fmtid="{D5CDD505-2E9C-101B-9397-08002B2CF9AE}" pid="3" name="KSOProductBuildVer">
    <vt:lpwstr>2052-12.1.0.18608</vt:lpwstr>
  </property>
</Properties>
</file>