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73" r:id="rId2"/>
  </p:sldMasterIdLst>
  <p:notesMasterIdLst>
    <p:notesMasterId r:id="rId17"/>
  </p:notesMasterIdLst>
  <p:handoutMasterIdLst>
    <p:handoutMasterId r:id="rId18"/>
  </p:handoutMasterIdLst>
  <p:sldIdLst>
    <p:sldId id="1621" r:id="rId3"/>
    <p:sldId id="2539" r:id="rId4"/>
    <p:sldId id="2540" r:id="rId5"/>
    <p:sldId id="2545" r:id="rId6"/>
    <p:sldId id="490" r:id="rId7"/>
    <p:sldId id="491" r:id="rId8"/>
    <p:sldId id="492" r:id="rId9"/>
    <p:sldId id="493" r:id="rId10"/>
    <p:sldId id="515" r:id="rId11"/>
    <p:sldId id="540" r:id="rId12"/>
    <p:sldId id="671" r:id="rId13"/>
    <p:sldId id="494" r:id="rId14"/>
    <p:sldId id="2559" r:id="rId15"/>
    <p:sldId id="2560" r:id="rId16"/>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0E5"/>
    <a:srgbClr val="E1E9D2"/>
    <a:srgbClr val="F0F0F0"/>
    <a:srgbClr val="FBE4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43" autoAdjust="0"/>
    <p:restoredTop sz="95495" autoAdjust="0"/>
  </p:normalViewPr>
  <p:slideViewPr>
    <p:cSldViewPr snapToGrid="0">
      <p:cViewPr varScale="1">
        <p:scale>
          <a:sx n="92" d="100"/>
          <a:sy n="92" d="100"/>
        </p:scale>
        <p:origin x="29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2024/10/21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楷体" panose="02010609060101010101" pitchFamily="49" charset="-122"/>
                <a:ea typeface="楷体" panose="02010609060101010101" pitchFamily="49"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楷体" panose="02010609060101010101" pitchFamily="49" charset="-122"/>
                <a:ea typeface="楷体" panose="02010609060101010101" pitchFamily="49" charset="-122"/>
              </a:defRPr>
            </a:lvl1pPr>
          </a:lstStyle>
          <a:p>
            <a:fld id="{EAB877E3-2B4B-49A5-A2E0-80477447E8AA}" type="datetimeFigureOut">
              <a:rPr lang="zh-CN" altLang="en-US" smtClean="0"/>
              <a:pPr/>
              <a:t>2024/10/21</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楷体" panose="02010609060101010101" pitchFamily="49" charset="-122"/>
                <a:ea typeface="楷体" panose="02010609060101010101" pitchFamily="49"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楷体" panose="02010609060101010101" pitchFamily="49" charset="-122"/>
                <a:ea typeface="楷体" panose="02010609060101010101" pitchFamily="49" charset="-122"/>
              </a:defRPr>
            </a:lvl1pPr>
          </a:lstStyle>
          <a:p>
            <a:fld id="{A014B4A6-C2FF-44EF-94F2-BC8541C73978}"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楷体" panose="02010609060101010101" pitchFamily="49" charset="-122"/>
        <a:ea typeface="楷体" panose="02010609060101010101" pitchFamily="49" charset="-122"/>
        <a:cs typeface="+mn-cs"/>
      </a:defRPr>
    </a:lvl1pPr>
    <a:lvl2pPr marL="457200" algn="l" defTabSz="914400" rtl="0" eaLnBrk="1" latinLnBrk="0" hangingPunct="1">
      <a:defRPr sz="1200" kern="1200">
        <a:solidFill>
          <a:schemeClr val="tx1"/>
        </a:solidFill>
        <a:latin typeface="楷体" panose="02010609060101010101" pitchFamily="49" charset="-122"/>
        <a:ea typeface="楷体" panose="02010609060101010101" pitchFamily="49" charset="-122"/>
        <a:cs typeface="+mn-cs"/>
      </a:defRPr>
    </a:lvl2pPr>
    <a:lvl3pPr marL="914400" algn="l" defTabSz="914400" rtl="0" eaLnBrk="1" latinLnBrk="0" hangingPunct="1">
      <a:defRPr sz="1200" kern="1200">
        <a:solidFill>
          <a:schemeClr val="tx1"/>
        </a:solidFill>
        <a:latin typeface="楷体" panose="02010609060101010101" pitchFamily="49" charset="-122"/>
        <a:ea typeface="楷体" panose="02010609060101010101" pitchFamily="49" charset="-122"/>
        <a:cs typeface="+mn-cs"/>
      </a:defRPr>
    </a:lvl3pPr>
    <a:lvl4pPr marL="1371600" algn="l" defTabSz="914400" rtl="0" eaLnBrk="1" latinLnBrk="0" hangingPunct="1">
      <a:defRPr sz="1200" kern="1200">
        <a:solidFill>
          <a:schemeClr val="tx1"/>
        </a:solidFill>
        <a:latin typeface="楷体" panose="02010609060101010101" pitchFamily="49" charset="-122"/>
        <a:ea typeface="楷体" panose="02010609060101010101" pitchFamily="49" charset="-122"/>
        <a:cs typeface="+mn-cs"/>
      </a:defRPr>
    </a:lvl4pPr>
    <a:lvl5pPr marL="1828800" algn="l" defTabSz="914400" rtl="0" eaLnBrk="1" latinLnBrk="0" hangingPunct="1">
      <a:defRPr sz="1200" kern="1200">
        <a:solidFill>
          <a:schemeClr val="tx1"/>
        </a:solidFill>
        <a:latin typeface="楷体" panose="02010609060101010101" pitchFamily="49" charset="-122"/>
        <a:ea typeface="楷体" panose="02010609060101010101" pitchFamily="49"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D95C91-AAC0-483F-985A-3D727AA8F38C}"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灯片编号占位符 1"/>
          <p:cNvSpPr txBox="1">
            <a:spLocks noGrp="1"/>
          </p:cNvSpPr>
          <p:nvPr>
            <p:ph type="sldNum" sz="quarter"/>
          </p:nvPr>
        </p:nvSpPr>
        <p:spPr>
          <a:xfrm>
            <a:off x="3886200" y="8686800"/>
            <a:ext cx="2971800" cy="457200"/>
          </a:xfrm>
          <a:prstGeom prst="rect">
            <a:avLst/>
          </a:prstGeom>
          <a:noFill/>
          <a:ln w="9525">
            <a:noFill/>
          </a:ln>
        </p:spPr>
        <p:txBody>
          <a:bodyPr anchor="b" anchorCtr="0"/>
          <a:lstStyle/>
          <a:p>
            <a:pPr lvl="0" algn="r" eaLnBrk="1" hangingPunct="1"/>
            <a:fld id="{9A0DB2DC-4C9A-4742-B13C-FB6460FD3503}" type="slidenum">
              <a:rPr lang="en-US" altLang="zh-CN" sz="1200" dirty="0">
                <a:solidFill>
                  <a:srgbClr val="5F5F5F"/>
                </a:solidFill>
                <a:ea typeface="方正北魏楷书简体" pitchFamily="65" charset="-122"/>
              </a:rPr>
              <a:t>4</a:t>
            </a:fld>
            <a:endParaRPr lang="en-US" altLang="zh-CN" sz="1200" dirty="0">
              <a:solidFill>
                <a:srgbClr val="5F5F5F"/>
              </a:solidFill>
              <a:ea typeface="方正北魏楷书简体" pitchFamily="65" charset="-122"/>
            </a:endParaRPr>
          </a:p>
        </p:txBody>
      </p:sp>
      <p:sp>
        <p:nvSpPr>
          <p:cNvPr id="79875" name="幻灯片图像占位符 1"/>
          <p:cNvSpPr>
            <a:spLocks noGrp="1" noRot="1" noChangeAspect="1" noTextEdit="1"/>
          </p:cNvSpPr>
          <p:nvPr>
            <p:ph type="sldImg"/>
          </p:nvPr>
        </p:nvSpPr>
        <p:spPr>
          <a:ln>
            <a:noFill/>
          </a:ln>
        </p:spPr>
      </p:sp>
      <p:sp>
        <p:nvSpPr>
          <p:cNvPr id="79876" name="备注占位符 2"/>
          <p:cNvSpPr>
            <a:spLocks noGrp="1"/>
          </p:cNvSpPr>
          <p:nvPr>
            <p:ph type="body"/>
          </p:nvPr>
        </p:nvSpPr>
        <p:spPr/>
        <p:txBody>
          <a:bodyPr wrap="square" lIns="91440" tIns="45720" rIns="91440" bIns="45720" anchor="t" anchorCtr="0"/>
          <a:lstStyle/>
          <a:p>
            <a:pPr>
              <a:lnSpc>
                <a:spcPts val="2400"/>
              </a:lnSpc>
              <a:spcAft>
                <a:spcPts val="1125"/>
              </a:spcAft>
            </a:pPr>
            <a:r>
              <a:rPr lang="zh-CN" altLang="zh-CN" sz="1800" dirty="0">
                <a:solidFill>
                  <a:srgbClr val="0F0F0F"/>
                </a:solidFill>
                <a:effectLst/>
                <a:latin typeface="Arial" panose="020B0604020202020204" pitchFamily="34" charset="0"/>
                <a:ea typeface="宋体" panose="02010600030101010101" pitchFamily="2" charset="-122"/>
                <a:cs typeface="Arial" panose="020B0604020202020204" pitchFamily="34" charset="0"/>
              </a:rPr>
              <a:t>用秤称一称，才能知道轻重；用尺量一量，才能知道长短。什么东西都是这样，人的心更需要这样。</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r>
              <a:rPr lang="zh-CN" altLang="zh-CN" sz="1800" dirty="0">
                <a:solidFill>
                  <a:srgbClr val="0F0F0F"/>
                </a:solidFill>
                <a:effectLst/>
                <a:latin typeface="Arial" panose="020B0604020202020204" pitchFamily="34" charset="0"/>
                <a:ea typeface="宋体" panose="02010600030101010101" pitchFamily="2" charset="-122"/>
                <a:cs typeface="Arial" panose="020B0604020202020204" pitchFamily="34" charset="0"/>
              </a:rPr>
              <a:t>体现了儒学非常注重人的自我反省，只有经常衡量、反省，才能认识自己，改善自己。护士在对患者做心理评估时也需要不断的衡量，反思，才能够为患者解决心理问题。</a:t>
            </a:r>
            <a:r>
              <a:rPr lang="zh-CN" altLang="zh-CN" sz="1800" dirty="0">
                <a:effectLst/>
                <a:latin typeface="宋体" panose="02010600030101010101" pitchFamily="2" charset="-122"/>
                <a:ea typeface="宋体" panose="02010600030101010101" pitchFamily="2" charset="-122"/>
                <a:cs typeface="宋体" panose="02010600030101010101" pitchFamily="2" charset="-122"/>
              </a:rPr>
              <a:t> </a:t>
            </a:r>
            <a:endParaRPr lang="en-US" altLang="en-US" dirty="0"/>
          </a:p>
        </p:txBody>
      </p:sp>
      <p:sp>
        <p:nvSpPr>
          <p:cNvPr id="79877" name="灯片编号占位符 3"/>
          <p:cNvSpPr/>
          <p:nvPr/>
        </p:nvSpPr>
        <p:spPr>
          <a:xfrm>
            <a:off x="3886200" y="8686800"/>
            <a:ext cx="2971800" cy="457200"/>
          </a:xfrm>
          <a:prstGeom prst="rect">
            <a:avLst/>
          </a:prstGeom>
          <a:noFill/>
          <a:ln w="9525">
            <a:noFill/>
          </a:ln>
        </p:spPr>
        <p:txBody>
          <a:bodyPr anchor="b" anchorCtr="0"/>
          <a:lstStyle/>
          <a:p>
            <a:pPr lvl="0" algn="r" eaLnBrk="1" hangingPunct="1"/>
            <a:fld id="{9A0DB2DC-4C9A-4742-B13C-FB6460FD3503}" type="slidenum">
              <a:rPr lang="en-US" altLang="zh-CN" sz="1200" dirty="0">
                <a:latin typeface="楷体" panose="02010609060101010101" pitchFamily="49" charset="-122"/>
                <a:ea typeface="方正北魏楷书简体" pitchFamily="65" charset="-122"/>
              </a:rPr>
              <a:t>4</a:t>
            </a:fld>
            <a:endParaRPr lang="en-US" altLang="zh-CN" sz="1200" dirty="0">
              <a:latin typeface="楷体" panose="02010609060101010101" pitchFamily="49" charset="-122"/>
              <a:ea typeface="方正北魏楷书简体" pitchFamily="65"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71777D"/>
                </a:solidFill>
                <a:effectLst/>
                <a:latin typeface="Arial" panose="020B0604020202020204" pitchFamily="34" charset="0"/>
              </a:rPr>
              <a:t>2.</a:t>
            </a:r>
            <a:r>
              <a:rPr lang="zh-CN" altLang="en-US" b="0" i="0" dirty="0">
                <a:solidFill>
                  <a:srgbClr val="111111"/>
                </a:solidFill>
                <a:effectLst/>
                <a:latin typeface="Arial" panose="020B0604020202020204" pitchFamily="34" charset="0"/>
              </a:rPr>
              <a:t>建立联系和推断结论，而非直接面对问题得到答案</a:t>
            </a:r>
            <a:endParaRPr lang="en-US" altLang="zh-CN" b="0" i="0" dirty="0">
              <a:solidFill>
                <a:srgbClr val="111111"/>
              </a:solidFill>
              <a:effectLst/>
              <a:latin typeface="Arial" panose="020B0604020202020204" pitchFamily="34" charset="0"/>
            </a:endParaRPr>
          </a:p>
          <a:p>
            <a:r>
              <a:rPr lang="en-US" altLang="zh-CN" b="0" i="0" dirty="0">
                <a:solidFill>
                  <a:srgbClr val="111111"/>
                </a:solidFill>
                <a:effectLst/>
                <a:latin typeface="Arial" panose="020B0604020202020204" pitchFamily="34" charset="0"/>
              </a:rPr>
              <a:t>3.</a:t>
            </a:r>
            <a:r>
              <a:rPr lang="zh-CN" altLang="en-US" b="0" i="0" dirty="0">
                <a:solidFill>
                  <a:srgbClr val="111111"/>
                </a:solidFill>
                <a:effectLst/>
                <a:latin typeface="Arial" panose="020B0604020202020204" pitchFamily="34" charset="0"/>
              </a:rPr>
              <a:t>达到相对性，是有条件的、受制约的</a:t>
            </a:r>
            <a:endParaRPr lang="zh-CN" altLang="en-US" dirty="0"/>
          </a:p>
        </p:txBody>
      </p:sp>
      <p:sp>
        <p:nvSpPr>
          <p:cNvPr id="4" name="灯片编号占位符 3"/>
          <p:cNvSpPr>
            <a:spLocks noGrp="1"/>
          </p:cNvSpPr>
          <p:nvPr>
            <p:ph type="sldNum" sz="quarter" idx="5"/>
          </p:nvPr>
        </p:nvSpPr>
        <p:spPr/>
        <p:txBody>
          <a:bodyPr/>
          <a:lstStyle/>
          <a:p>
            <a:fld id="{A014B4A6-C2FF-44EF-94F2-BC8541C73978}" type="slidenum">
              <a:rPr lang="zh-CN" altLang="en-US" smtClean="0"/>
              <a:pPr/>
              <a:t>5</a:t>
            </a:fld>
            <a:endParaRPr lang="zh-CN" altLang="en-US" dirty="0"/>
          </a:p>
        </p:txBody>
      </p:sp>
    </p:spTree>
    <p:extLst>
      <p:ext uri="{BB962C8B-B14F-4D97-AF65-F5344CB8AC3E}">
        <p14:creationId xmlns:p14="http://schemas.microsoft.com/office/powerpoint/2010/main" val="2214082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333333"/>
                </a:solidFill>
                <a:effectLst/>
                <a:latin typeface="Helvetica Neue"/>
              </a:rPr>
              <a:t>用直尺和卷尺测量长度，得出的结果是不一样的，对于“图书馆利用情况及满意度调查问卷”的第一部分第</a:t>
            </a:r>
            <a:r>
              <a:rPr lang="en-US" altLang="zh-CN" b="0" i="0" dirty="0">
                <a:solidFill>
                  <a:srgbClr val="333333"/>
                </a:solidFill>
                <a:effectLst/>
                <a:latin typeface="Helvetica Neue"/>
              </a:rPr>
              <a:t>1</a:t>
            </a:r>
            <a:r>
              <a:rPr lang="zh-CN" altLang="en-US" b="0" i="0" dirty="0">
                <a:solidFill>
                  <a:srgbClr val="333333"/>
                </a:solidFill>
                <a:effectLst/>
                <a:latin typeface="Helvetica Neue"/>
              </a:rPr>
              <a:t>题，若对同一个人相隔</a:t>
            </a:r>
            <a:r>
              <a:rPr lang="en-US" altLang="zh-CN" b="0" i="0" dirty="0">
                <a:solidFill>
                  <a:srgbClr val="333333"/>
                </a:solidFill>
                <a:effectLst/>
                <a:latin typeface="Helvetica Neue"/>
              </a:rPr>
              <a:t>3</a:t>
            </a:r>
            <a:r>
              <a:rPr lang="zh-CN" altLang="en-US" b="0" i="0" dirty="0">
                <a:solidFill>
                  <a:srgbClr val="333333"/>
                </a:solidFill>
                <a:effectLst/>
                <a:latin typeface="Helvetica Neue"/>
              </a:rPr>
              <a:t>天，问同一个问题，若第一次回答，被调查者选择</a:t>
            </a:r>
            <a:r>
              <a:rPr lang="en-US" altLang="zh-CN" b="0" i="0" dirty="0">
                <a:solidFill>
                  <a:srgbClr val="333333"/>
                </a:solidFill>
                <a:effectLst/>
                <a:latin typeface="Helvetica Neue"/>
              </a:rPr>
              <a:t>A</a:t>
            </a:r>
            <a:r>
              <a:rPr lang="zh-CN" altLang="en-US" b="0" i="0" dirty="0">
                <a:solidFill>
                  <a:srgbClr val="333333"/>
                </a:solidFill>
                <a:effectLst/>
                <a:latin typeface="Helvetica Neue"/>
              </a:rPr>
              <a:t>、第二次回答选择</a:t>
            </a:r>
            <a:r>
              <a:rPr lang="en-US" altLang="zh-CN" b="0" i="0" dirty="0">
                <a:solidFill>
                  <a:srgbClr val="333333"/>
                </a:solidFill>
                <a:effectLst/>
                <a:latin typeface="Helvetica Neue"/>
              </a:rPr>
              <a:t>C</a:t>
            </a:r>
            <a:r>
              <a:rPr lang="zh-CN" altLang="en-US" b="0" i="0" dirty="0">
                <a:solidFill>
                  <a:srgbClr val="333333"/>
                </a:solidFill>
                <a:effectLst/>
                <a:latin typeface="Helvetica Neue"/>
              </a:rPr>
              <a:t>、第三次回答选择</a:t>
            </a:r>
            <a:r>
              <a:rPr lang="en-US" altLang="zh-CN" b="0" i="0" dirty="0">
                <a:solidFill>
                  <a:srgbClr val="333333"/>
                </a:solidFill>
                <a:effectLst/>
                <a:latin typeface="Helvetica Neue"/>
              </a:rPr>
              <a:t>D</a:t>
            </a:r>
            <a:r>
              <a:rPr lang="zh-CN" altLang="en-US" b="0" i="0" dirty="0">
                <a:solidFill>
                  <a:srgbClr val="333333"/>
                </a:solidFill>
                <a:effectLst/>
                <a:latin typeface="Helvetica Neue"/>
              </a:rPr>
              <a:t>，则说明对于该问题调查结果的信度低，因为调查结果的差异较大。</a:t>
            </a:r>
            <a:endParaRPr lang="zh-CN" altLang="en-US" dirty="0"/>
          </a:p>
        </p:txBody>
      </p:sp>
      <p:sp>
        <p:nvSpPr>
          <p:cNvPr id="4" name="灯片编号占位符 3"/>
          <p:cNvSpPr>
            <a:spLocks noGrp="1"/>
          </p:cNvSpPr>
          <p:nvPr>
            <p:ph type="sldNum" sz="quarter" idx="5"/>
          </p:nvPr>
        </p:nvSpPr>
        <p:spPr/>
        <p:txBody>
          <a:bodyPr/>
          <a:lstStyle/>
          <a:p>
            <a:fld id="{A014B4A6-C2FF-44EF-94F2-BC8541C73978}" type="slidenum">
              <a:rPr lang="zh-CN" altLang="en-US" smtClean="0"/>
              <a:pPr/>
              <a:t>6</a:t>
            </a:fld>
            <a:endParaRPr lang="zh-CN" altLang="en-US" dirty="0"/>
          </a:p>
        </p:txBody>
      </p:sp>
    </p:spTree>
    <p:extLst>
      <p:ext uri="{BB962C8B-B14F-4D97-AF65-F5344CB8AC3E}">
        <p14:creationId xmlns:p14="http://schemas.microsoft.com/office/powerpoint/2010/main" val="1625965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111111"/>
                </a:solidFill>
                <a:effectLst/>
                <a:latin typeface="Arial" panose="020B0604020202020204" pitchFamily="34" charset="0"/>
              </a:rPr>
              <a:t> 用体重计测量身高结果是准确的，例如，某问卷调查医生的工作负荷，则效度指该问卷能否准确地、真实地调查出医生的工作负荷。</a:t>
            </a:r>
            <a:endParaRPr lang="zh-CN" altLang="en-US" dirty="0"/>
          </a:p>
        </p:txBody>
      </p:sp>
      <p:sp>
        <p:nvSpPr>
          <p:cNvPr id="4" name="灯片编号占位符 3"/>
          <p:cNvSpPr>
            <a:spLocks noGrp="1"/>
          </p:cNvSpPr>
          <p:nvPr>
            <p:ph type="sldNum" sz="quarter" idx="5"/>
          </p:nvPr>
        </p:nvSpPr>
        <p:spPr/>
        <p:txBody>
          <a:bodyPr/>
          <a:lstStyle/>
          <a:p>
            <a:fld id="{A014B4A6-C2FF-44EF-94F2-BC8541C73978}" type="slidenum">
              <a:rPr lang="zh-CN" altLang="en-US" smtClean="0"/>
              <a:pPr/>
              <a:t>7</a:t>
            </a:fld>
            <a:endParaRPr lang="zh-CN" altLang="en-US" dirty="0"/>
          </a:p>
        </p:txBody>
      </p:sp>
    </p:spTree>
    <p:extLst>
      <p:ext uri="{BB962C8B-B14F-4D97-AF65-F5344CB8AC3E}">
        <p14:creationId xmlns:p14="http://schemas.microsoft.com/office/powerpoint/2010/main" val="1999894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首先要知道河南省内成年女性的平局身高，在于</a:t>
            </a:r>
            <a:r>
              <a:rPr lang="en-US" altLang="zh-CN" dirty="0"/>
              <a:t>170cm</a:t>
            </a:r>
            <a:r>
              <a:rPr lang="zh-CN" altLang="en-US" dirty="0"/>
              <a:t>的身高相比较，在智力测验中，一个</a:t>
            </a:r>
            <a:r>
              <a:rPr lang="en-US" altLang="zh-CN" dirty="0"/>
              <a:t>8</a:t>
            </a:r>
            <a:r>
              <a:rPr lang="zh-CN" altLang="en-US" dirty="0"/>
              <a:t>岁的孩子，测试中得到了</a:t>
            </a:r>
            <a:r>
              <a:rPr lang="en-US" altLang="zh-CN" dirty="0"/>
              <a:t>110</a:t>
            </a:r>
            <a:r>
              <a:rPr lang="zh-CN" altLang="en-US" dirty="0"/>
              <a:t>分，这可能意味着他的智商处于同龄人的平均水平之上。</a:t>
            </a:r>
          </a:p>
        </p:txBody>
      </p:sp>
      <p:sp>
        <p:nvSpPr>
          <p:cNvPr id="4" name="灯片编号占位符 3"/>
          <p:cNvSpPr>
            <a:spLocks noGrp="1"/>
          </p:cNvSpPr>
          <p:nvPr>
            <p:ph type="sldNum" sz="quarter" idx="5"/>
          </p:nvPr>
        </p:nvSpPr>
        <p:spPr/>
        <p:txBody>
          <a:bodyPr/>
          <a:lstStyle/>
          <a:p>
            <a:fld id="{A014B4A6-C2FF-44EF-94F2-BC8541C73978}" type="slidenum">
              <a:rPr lang="zh-CN" altLang="en-US" smtClean="0"/>
              <a:pPr/>
              <a:t>8</a:t>
            </a:fld>
            <a:endParaRPr lang="zh-CN" altLang="en-US" dirty="0"/>
          </a:p>
        </p:txBody>
      </p:sp>
    </p:spTree>
    <p:extLst>
      <p:ext uri="{BB962C8B-B14F-4D97-AF65-F5344CB8AC3E}">
        <p14:creationId xmlns:p14="http://schemas.microsoft.com/office/powerpoint/2010/main" val="2767027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zh-CN" altLang="zh-CN" sz="1800" dirty="0">
                <a:solidFill>
                  <a:srgbClr val="0F0F0F"/>
                </a:solidFill>
                <a:effectLst/>
                <a:latin typeface="Arial" panose="020B0604020202020204" pitchFamily="34" charset="0"/>
                <a:ea typeface="宋体" panose="02010600030101010101" pitchFamily="2" charset="-122"/>
                <a:cs typeface="Arial" panose="020B0604020202020204" pitchFamily="34" charset="0"/>
              </a:rPr>
              <a:t>作为护理工作者，要秉承严谨的工作精神，在给患者做心理评估时，求真求实，用科学的方法使用心理评估量表，才能有更深的体会。处理一件事情，没有调查就没有发言权。凡事不亲眼看见不亲耳听见，</a:t>
            </a:r>
            <a:r>
              <a:rPr lang="zh-CN" altLang="en-US" sz="1800" dirty="0">
                <a:solidFill>
                  <a:srgbClr val="0F0F0F"/>
                </a:solidFill>
                <a:effectLst/>
                <a:latin typeface="Arial" panose="020B0604020202020204" pitchFamily="34" charset="0"/>
                <a:ea typeface="宋体" panose="02010600030101010101" pitchFamily="2" charset="-122"/>
                <a:cs typeface="Arial" panose="020B0604020202020204" pitchFamily="34" charset="0"/>
              </a:rPr>
              <a:t>不能</a:t>
            </a:r>
            <a:r>
              <a:rPr lang="zh-CN" altLang="zh-CN" sz="1800" dirty="0">
                <a:solidFill>
                  <a:srgbClr val="0F0F0F"/>
                </a:solidFill>
                <a:effectLst/>
                <a:latin typeface="Arial" panose="020B0604020202020204" pitchFamily="34" charset="0"/>
                <a:ea typeface="宋体" panose="02010600030101010101" pitchFamily="2" charset="-122"/>
                <a:cs typeface="Arial" panose="020B0604020202020204" pitchFamily="34" charset="0"/>
              </a:rPr>
              <a:t>凭主观臆想来断定它的有无</a:t>
            </a:r>
            <a:r>
              <a:rPr lang="zh-CN" altLang="en-US" sz="1800" dirty="0">
                <a:solidFill>
                  <a:srgbClr val="0F0F0F"/>
                </a:solidFill>
                <a:effectLst/>
                <a:latin typeface="Arial" panose="020B0604020202020204" pitchFamily="34" charset="0"/>
                <a:ea typeface="宋体" panose="02010600030101010101" pitchFamily="2" charset="-122"/>
                <a:cs typeface="Arial" panose="020B0604020202020204" pitchFamily="34" charset="0"/>
              </a:rPr>
              <a:t>。</a:t>
            </a:r>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130" indent="0" algn="ctr">
              <a:buNone/>
              <a:defRPr sz="1600"/>
            </a:lvl8pPr>
            <a:lvl9pPr marL="365633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72B2DED-A951-47FE-B6BB-60A6F72D23B9}" type="datetimeFigureOut">
              <a:rPr lang="zh-CN" altLang="en-US" smtClean="0"/>
              <a:t>2024/10/21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BF1066-5FB3-4C05-A396-445A6094687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472B2DED-A951-47FE-B6BB-60A6F72D23B9}" type="datetimeFigureOut">
              <a:rPr lang="zh-CN" altLang="en-US" smtClean="0"/>
              <a:t>2024/10/21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BF1066-5FB3-4C05-A396-445A60946879}" type="slidenum">
              <a:rPr lang="zh-CN" altLang="en-US" smtClean="0"/>
              <a:t>‹#›</a:t>
            </a:fld>
            <a:endParaRPr lang="zh-CN" altLang="en-US"/>
          </a:p>
        </p:txBody>
      </p:sp>
      <p:sp>
        <p:nvSpPr>
          <p:cNvPr id="7" name="标题 1"/>
          <p:cNvSpPr>
            <a:spLocks noGrp="1"/>
          </p:cNvSpPr>
          <p:nvPr userDrawn="1"/>
        </p:nvSpPr>
        <p:spPr>
          <a:xfrm>
            <a:off x="906741" y="267495"/>
            <a:ext cx="5895737" cy="330507"/>
          </a:xfrm>
          <a:prstGeom prst="rect">
            <a:avLst/>
          </a:prstGeom>
        </p:spPr>
        <p:txBody>
          <a:bodyPr vert="horz" lIns="68562" tIns="34281" rIns="68562" bIns="34281" rtlCol="0" anchor="ctr">
            <a:noAutofit/>
          </a:bodyPr>
          <a:lstStyle>
            <a:lvl1pPr algn="l">
              <a:defRPr lang="zh-CN" altLang="en-US" sz="2000" b="0" i="0" baseline="0" dirty="0">
                <a:solidFill>
                  <a:schemeClr val="tx1">
                    <a:lumMod val="65000"/>
                    <a:lumOff val="35000"/>
                  </a:schemeClr>
                </a:solidFill>
                <a:effectLst/>
                <a:latin typeface="微软雅黑" panose="020B0503020204020204" charset="-122"/>
                <a:ea typeface="微软雅黑" panose="020B0503020204020204" charset="-122"/>
              </a:defRPr>
            </a:lvl1pPr>
          </a:lstStyle>
          <a:p>
            <a:pPr lvl="0" defTabSz="514350">
              <a:lnSpc>
                <a:spcPct val="90000"/>
              </a:lnSpc>
            </a:pPr>
            <a:r>
              <a:rPr lang="zh-CN" altLang="en-US" sz="2000" dirty="0">
                <a:latin typeface="黑体" panose="02010609060101010101" pitchFamily="49" charset="-122"/>
                <a:ea typeface="黑体" panose="02010609060101010101" pitchFamily="49" charset="-122"/>
              </a:rPr>
              <a:t>单击此处编辑母版标题样式</a:t>
            </a:r>
          </a:p>
        </p:txBody>
      </p:sp>
      <p:sp>
        <p:nvSpPr>
          <p:cNvPr id="8" name="矩形 7"/>
          <p:cNvSpPr/>
          <p:nvPr userDrawn="1"/>
        </p:nvSpPr>
        <p:spPr>
          <a:xfrm>
            <a:off x="539411" y="324747"/>
            <a:ext cx="35991"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黑体" panose="02010609060101010101" pitchFamily="49" charset="-122"/>
              <a:ea typeface="黑体" panose="02010609060101010101" pitchFamily="49" charset="-122"/>
            </a:endParaRPr>
          </a:p>
        </p:txBody>
      </p:sp>
      <p:sp>
        <p:nvSpPr>
          <p:cNvPr id="9" name="矩形 15"/>
          <p:cNvSpPr/>
          <p:nvPr userDrawn="1"/>
        </p:nvSpPr>
        <p:spPr>
          <a:xfrm>
            <a:off x="611401" y="324735"/>
            <a:ext cx="215968" cy="216024"/>
          </a:xfrm>
          <a:custGeom>
            <a:avLst/>
            <a:gdLst/>
            <a:ahLst/>
            <a:cxnLst/>
            <a:rect l="l" t="t" r="r" b="b"/>
            <a:pathLst>
              <a:path w="216024" h="216024">
                <a:moveTo>
                  <a:pt x="0" y="0"/>
                </a:moveTo>
                <a:lnTo>
                  <a:pt x="129615" y="0"/>
                </a:lnTo>
                <a:lnTo>
                  <a:pt x="216024" y="108012"/>
                </a:lnTo>
                <a:lnTo>
                  <a:pt x="129615" y="216024"/>
                </a:lnTo>
                <a:lnTo>
                  <a:pt x="0" y="216024"/>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黑体" panose="02010609060101010101" pitchFamily="49" charset="-122"/>
              <a:ea typeface="黑体" panose="02010609060101010101" pitchFamily="49" charset="-122"/>
            </a:endParaRPr>
          </a:p>
        </p:txBody>
      </p:sp>
      <p:sp>
        <p:nvSpPr>
          <p:cNvPr id="10" name="矩形 9"/>
          <p:cNvSpPr/>
          <p:nvPr userDrawn="1"/>
        </p:nvSpPr>
        <p:spPr>
          <a:xfrm>
            <a:off x="467422" y="324747"/>
            <a:ext cx="35991"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黑体" panose="02010609060101010101" pitchFamily="49" charset="-122"/>
              <a:ea typeface="黑体" panose="02010609060101010101" pitchFamily="49" charset="-122"/>
            </a:endParaRPr>
          </a:p>
        </p:txBody>
      </p:sp>
      <p:sp>
        <p:nvSpPr>
          <p:cNvPr id="11" name="矩形 10"/>
          <p:cNvSpPr/>
          <p:nvPr userDrawn="1"/>
        </p:nvSpPr>
        <p:spPr>
          <a:xfrm>
            <a:off x="395433" y="324747"/>
            <a:ext cx="35991" cy="216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黑体" panose="02010609060101010101" pitchFamily="49" charset="-122"/>
              <a:ea typeface="黑体" panose="02010609060101010101" pitchFamily="49"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472B2DED-A951-47FE-B6BB-60A6F72D23B9}" type="datetimeFigureOut">
              <a:rPr lang="zh-CN" altLang="en-US" smtClean="0"/>
              <a:t>2024/10/21</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A8BF1066-5FB3-4C05-A396-445A60946879}" type="slidenum">
              <a:rPr lang="zh-CN" altLang="en-US" smtClean="0"/>
              <a:t>‹#›</a:t>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130" indent="0" algn="ctr">
              <a:buNone/>
              <a:defRPr sz="1600"/>
            </a:lvl8pPr>
            <a:lvl9pPr marL="365633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72B2DED-A951-47FE-B6BB-60A6F72D23B9}" type="datetimeFigureOut">
              <a:rPr lang="zh-CN" altLang="en-US" smtClean="0"/>
              <a:t>2024/10/21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BF1066-5FB3-4C05-A396-445A60946879}"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472B2DED-A951-47FE-B6BB-60A6F72D23B9}" type="datetimeFigureOut">
              <a:rPr lang="zh-CN" altLang="en-US" smtClean="0"/>
              <a:t>2024/10/21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BF1066-5FB3-4C05-A396-445A60946879}"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4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0965" indent="0">
              <a:buNone/>
              <a:defRPr sz="1600">
                <a:solidFill>
                  <a:schemeClr val="tx1">
                    <a:tint val="75000"/>
                  </a:schemeClr>
                </a:solidFill>
              </a:defRPr>
            </a:lvl4pPr>
            <a:lvl5pPr marL="1828165" indent="0">
              <a:buNone/>
              <a:defRPr sz="1600">
                <a:solidFill>
                  <a:schemeClr val="tx1">
                    <a:tint val="75000"/>
                  </a:schemeClr>
                </a:solidFill>
              </a:defRPr>
            </a:lvl5pPr>
            <a:lvl6pPr marL="2285365" indent="0">
              <a:buNone/>
              <a:defRPr sz="1600">
                <a:solidFill>
                  <a:schemeClr val="tx1">
                    <a:tint val="75000"/>
                  </a:schemeClr>
                </a:solidFill>
              </a:defRPr>
            </a:lvl6pPr>
            <a:lvl7pPr marL="2742565" indent="0">
              <a:buNone/>
              <a:defRPr sz="1600">
                <a:solidFill>
                  <a:schemeClr val="tx1">
                    <a:tint val="75000"/>
                  </a:schemeClr>
                </a:solidFill>
              </a:defRPr>
            </a:lvl7pPr>
            <a:lvl8pPr marL="3199130" indent="0">
              <a:buNone/>
              <a:defRPr sz="1600">
                <a:solidFill>
                  <a:schemeClr val="tx1">
                    <a:tint val="75000"/>
                  </a:schemeClr>
                </a:solidFill>
              </a:defRPr>
            </a:lvl8pPr>
            <a:lvl9pPr marL="365633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72B2DED-A951-47FE-B6BB-60A6F72D23B9}" type="datetimeFigureOut">
              <a:rPr lang="zh-CN" altLang="en-US" smtClean="0"/>
              <a:t>2024/10/21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BF1066-5FB3-4C05-A396-445A60946879}"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1"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472B2DED-A951-47FE-B6BB-60A6F72D23B9}" type="datetimeFigureOut">
              <a:rPr lang="zh-CN" altLang="en-US" smtClean="0"/>
              <a:t>2024/10/21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BF1066-5FB3-4C05-A396-445A60946879}"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130" indent="0">
              <a:buNone/>
              <a:defRPr sz="1600" b="1"/>
            </a:lvl8pPr>
            <a:lvl9pPr marL="365633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130" indent="0">
              <a:buNone/>
              <a:defRPr sz="1600" b="1"/>
            </a:lvl8pPr>
            <a:lvl9pPr marL="365633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472B2DED-A951-47FE-B6BB-60A6F72D23B9}" type="datetimeFigureOut">
              <a:rPr lang="zh-CN" altLang="en-US" smtClean="0"/>
              <a:t>2024/10/21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8BF1066-5FB3-4C05-A396-445A60946879}"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72B2DED-A951-47FE-B6BB-60A6F72D23B9}" type="datetimeFigureOut">
              <a:rPr lang="zh-CN" altLang="en-US" smtClean="0"/>
              <a:t>2024/10/21</a:t>
            </a:fld>
            <a:endParaRPr lang="zh-CN" altLang="en-US" dirty="0"/>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A8BF1066-5FB3-4C05-A396-445A60946879}" type="slidenum">
              <a:rPr lang="zh-CN" altLang="en-US" smtClean="0"/>
              <a:t>‹#›</a:t>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FCB8D84-E87B-4420-AC50-4E9DA8CD395B}" type="datetimeFigureOut">
              <a:rPr lang="zh-CN" altLang="en-US" smtClean="0"/>
              <a:t>2024/10/21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AC758A0-6A1A-41DF-9514-E3CD2FB6EC6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472B2DED-A951-47FE-B6BB-60A6F72D23B9}" type="datetimeFigureOut">
              <a:rPr lang="zh-CN" altLang="en-US" smtClean="0"/>
              <a:t>2024/10/21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BF1066-5FB3-4C05-A396-445A60946879}"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9"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72B2DED-A951-47FE-B6BB-60A6F72D23B9}" type="datetimeFigureOut">
              <a:rPr lang="zh-CN" altLang="en-US" smtClean="0"/>
              <a:t>2024/10/21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BF1066-5FB3-4C05-A396-445A60946879}"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9" y="987427"/>
            <a:ext cx="6172200" cy="4873625"/>
          </a:xfrm>
        </p:spPr>
        <p:txBody>
          <a:bodyPr/>
          <a:lstStyle>
            <a:lvl1pPr marL="0" indent="0">
              <a:buNone/>
              <a:defRPr sz="3200"/>
            </a:lvl1pPr>
            <a:lvl2pPr marL="457200" indent="0">
              <a:buNone/>
              <a:defRPr sz="2800"/>
            </a:lvl2pPr>
            <a:lvl3pPr marL="914400" indent="0">
              <a:buNone/>
              <a:defRPr sz="2400"/>
            </a:lvl3pPr>
            <a:lvl4pPr marL="1370965" indent="0">
              <a:buNone/>
              <a:defRPr sz="2000"/>
            </a:lvl4pPr>
            <a:lvl5pPr marL="1828165" indent="0">
              <a:buNone/>
              <a:defRPr sz="2000"/>
            </a:lvl5pPr>
            <a:lvl6pPr marL="2285365" indent="0">
              <a:buNone/>
              <a:defRPr sz="2000"/>
            </a:lvl6pPr>
            <a:lvl7pPr marL="2742565" indent="0">
              <a:buNone/>
              <a:defRPr sz="2000"/>
            </a:lvl7pPr>
            <a:lvl8pPr marL="3199130" indent="0">
              <a:buNone/>
              <a:defRPr sz="2000"/>
            </a:lvl8pPr>
            <a:lvl9pPr marL="3656330" indent="0">
              <a:buNone/>
              <a:defRPr sz="2000"/>
            </a:lvl9pPr>
          </a:lstStyle>
          <a:p>
            <a:endParaRPr lang="zh-CN" altLang="en-US"/>
          </a:p>
        </p:txBody>
      </p:sp>
      <p:sp>
        <p:nvSpPr>
          <p:cNvPr id="4" name="文本占位符 3"/>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72B2DED-A951-47FE-B6BB-60A6F72D23B9}" type="datetimeFigureOut">
              <a:rPr lang="zh-CN" altLang="en-US" smtClean="0"/>
              <a:t>2024/10/21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BF1066-5FB3-4C05-A396-445A60946879}"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472B2DED-A951-47FE-B6BB-60A6F72D23B9}" type="datetimeFigureOut">
              <a:rPr lang="zh-CN" altLang="en-US" smtClean="0"/>
              <a:t>2024/10/21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BF1066-5FB3-4C05-A396-445A60946879}" type="slidenum">
              <a:rPr lang="zh-CN" altLang="en-US" smtClean="0"/>
              <a:t>‹#›</a:t>
            </a:fld>
            <a:endParaRPr lang="zh-CN" altLang="en-US"/>
          </a:p>
        </p:txBody>
      </p:sp>
      <p:sp>
        <p:nvSpPr>
          <p:cNvPr id="7" name="标题 1"/>
          <p:cNvSpPr>
            <a:spLocks noGrp="1"/>
          </p:cNvSpPr>
          <p:nvPr userDrawn="1"/>
        </p:nvSpPr>
        <p:spPr>
          <a:xfrm>
            <a:off x="906741" y="267495"/>
            <a:ext cx="5895737" cy="330507"/>
          </a:xfrm>
          <a:prstGeom prst="rect">
            <a:avLst/>
          </a:prstGeom>
        </p:spPr>
        <p:txBody>
          <a:bodyPr vert="horz" lIns="68562" tIns="34281" rIns="68562" bIns="34281" rtlCol="0" anchor="ctr">
            <a:noAutofit/>
          </a:bodyPr>
          <a:lstStyle>
            <a:lvl1pPr algn="l">
              <a:defRPr lang="zh-CN" altLang="en-US" sz="2000" b="0" i="0" baseline="0" dirty="0">
                <a:solidFill>
                  <a:schemeClr val="tx1">
                    <a:lumMod val="65000"/>
                    <a:lumOff val="35000"/>
                  </a:schemeClr>
                </a:solidFill>
                <a:effectLst/>
                <a:latin typeface="微软雅黑" panose="020B0503020204020204" charset="-122"/>
                <a:ea typeface="微软雅黑" panose="020B0503020204020204" charset="-122"/>
              </a:defRPr>
            </a:lvl1pPr>
          </a:lstStyle>
          <a:p>
            <a:pPr lvl="0" defTabSz="514350">
              <a:lnSpc>
                <a:spcPct val="90000"/>
              </a:lnSpc>
            </a:pPr>
            <a:r>
              <a:rPr lang="zh-CN" altLang="en-US" sz="2000" dirty="0">
                <a:latin typeface="黑体" panose="02010609060101010101" pitchFamily="49" charset="-122"/>
                <a:ea typeface="黑体" panose="02010609060101010101" pitchFamily="49" charset="-122"/>
              </a:rPr>
              <a:t>单击此处编辑母版标题样式</a:t>
            </a:r>
          </a:p>
        </p:txBody>
      </p:sp>
      <p:sp>
        <p:nvSpPr>
          <p:cNvPr id="8" name="矩形 7"/>
          <p:cNvSpPr/>
          <p:nvPr userDrawn="1"/>
        </p:nvSpPr>
        <p:spPr>
          <a:xfrm>
            <a:off x="539411" y="324747"/>
            <a:ext cx="35991"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黑体" panose="02010609060101010101" pitchFamily="49" charset="-122"/>
              <a:ea typeface="黑体" panose="02010609060101010101" pitchFamily="49" charset="-122"/>
            </a:endParaRPr>
          </a:p>
        </p:txBody>
      </p:sp>
      <p:sp>
        <p:nvSpPr>
          <p:cNvPr id="9" name="矩形 15"/>
          <p:cNvSpPr/>
          <p:nvPr userDrawn="1"/>
        </p:nvSpPr>
        <p:spPr>
          <a:xfrm>
            <a:off x="611401" y="324735"/>
            <a:ext cx="215968" cy="216024"/>
          </a:xfrm>
          <a:custGeom>
            <a:avLst/>
            <a:gdLst/>
            <a:ahLst/>
            <a:cxnLst/>
            <a:rect l="l" t="t" r="r" b="b"/>
            <a:pathLst>
              <a:path w="216024" h="216024">
                <a:moveTo>
                  <a:pt x="0" y="0"/>
                </a:moveTo>
                <a:lnTo>
                  <a:pt x="129615" y="0"/>
                </a:lnTo>
                <a:lnTo>
                  <a:pt x="216024" y="108012"/>
                </a:lnTo>
                <a:lnTo>
                  <a:pt x="129615" y="216024"/>
                </a:lnTo>
                <a:lnTo>
                  <a:pt x="0" y="216024"/>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黑体" panose="02010609060101010101" pitchFamily="49" charset="-122"/>
              <a:ea typeface="黑体" panose="02010609060101010101" pitchFamily="49" charset="-122"/>
            </a:endParaRPr>
          </a:p>
        </p:txBody>
      </p:sp>
      <p:sp>
        <p:nvSpPr>
          <p:cNvPr id="10" name="矩形 9"/>
          <p:cNvSpPr/>
          <p:nvPr userDrawn="1"/>
        </p:nvSpPr>
        <p:spPr>
          <a:xfrm>
            <a:off x="467422" y="324747"/>
            <a:ext cx="35991"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黑体" panose="02010609060101010101" pitchFamily="49" charset="-122"/>
              <a:ea typeface="黑体" panose="02010609060101010101" pitchFamily="49" charset="-122"/>
            </a:endParaRPr>
          </a:p>
        </p:txBody>
      </p:sp>
      <p:sp>
        <p:nvSpPr>
          <p:cNvPr id="11" name="矩形 10"/>
          <p:cNvSpPr/>
          <p:nvPr userDrawn="1"/>
        </p:nvSpPr>
        <p:spPr>
          <a:xfrm>
            <a:off x="395433" y="324747"/>
            <a:ext cx="35991" cy="216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黑体" panose="02010609060101010101" pitchFamily="49" charset="-122"/>
              <a:ea typeface="黑体" panose="02010609060101010101" pitchFamily="49" charset="-122"/>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472B2DED-A951-47FE-B6BB-60A6F72D23B9}" type="datetimeFigureOut">
              <a:rPr lang="zh-CN" altLang="en-US" smtClean="0"/>
              <a:t>2024/10/21</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A8BF1066-5FB3-4C05-A396-445A60946879}" type="slidenum">
              <a:rPr lang="zh-CN" altLang="en-US" smtClean="0"/>
              <a:t>‹#›</a:t>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4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0965" indent="0">
              <a:buNone/>
              <a:defRPr sz="1600">
                <a:solidFill>
                  <a:schemeClr val="tx1">
                    <a:tint val="75000"/>
                  </a:schemeClr>
                </a:solidFill>
              </a:defRPr>
            </a:lvl4pPr>
            <a:lvl5pPr marL="1828165" indent="0">
              <a:buNone/>
              <a:defRPr sz="1600">
                <a:solidFill>
                  <a:schemeClr val="tx1">
                    <a:tint val="75000"/>
                  </a:schemeClr>
                </a:solidFill>
              </a:defRPr>
            </a:lvl5pPr>
            <a:lvl6pPr marL="2285365" indent="0">
              <a:buNone/>
              <a:defRPr sz="1600">
                <a:solidFill>
                  <a:schemeClr val="tx1">
                    <a:tint val="75000"/>
                  </a:schemeClr>
                </a:solidFill>
              </a:defRPr>
            </a:lvl6pPr>
            <a:lvl7pPr marL="2742565" indent="0">
              <a:buNone/>
              <a:defRPr sz="1600">
                <a:solidFill>
                  <a:schemeClr val="tx1">
                    <a:tint val="75000"/>
                  </a:schemeClr>
                </a:solidFill>
              </a:defRPr>
            </a:lvl7pPr>
            <a:lvl8pPr marL="3199130" indent="0">
              <a:buNone/>
              <a:defRPr sz="1600">
                <a:solidFill>
                  <a:schemeClr val="tx1">
                    <a:tint val="75000"/>
                  </a:schemeClr>
                </a:solidFill>
              </a:defRPr>
            </a:lvl8pPr>
            <a:lvl9pPr marL="365633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72B2DED-A951-47FE-B6BB-60A6F72D23B9}" type="datetimeFigureOut">
              <a:rPr lang="zh-CN" altLang="en-US" smtClean="0"/>
              <a:t>2024/10/21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BF1066-5FB3-4C05-A396-445A6094687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1"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472B2DED-A951-47FE-B6BB-60A6F72D23B9}" type="datetimeFigureOut">
              <a:rPr lang="zh-CN" altLang="en-US" smtClean="0"/>
              <a:t>2024/10/21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BF1066-5FB3-4C05-A396-445A6094687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130" indent="0">
              <a:buNone/>
              <a:defRPr sz="1600" b="1"/>
            </a:lvl8pPr>
            <a:lvl9pPr marL="365633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130" indent="0">
              <a:buNone/>
              <a:defRPr sz="1600" b="1"/>
            </a:lvl8pPr>
            <a:lvl9pPr marL="365633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472B2DED-A951-47FE-B6BB-60A6F72D23B9}" type="datetimeFigureOut">
              <a:rPr lang="zh-CN" altLang="en-US" smtClean="0"/>
              <a:t>2024/10/21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8BF1066-5FB3-4C05-A396-445A6094687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72B2DED-A951-47FE-B6BB-60A6F72D23B9}" type="datetimeFigureOut">
              <a:rPr lang="zh-CN" altLang="en-US" smtClean="0"/>
              <a:t>2024/10/21</a:t>
            </a:fld>
            <a:endParaRPr lang="zh-CN" altLang="en-US" dirty="0"/>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A8BF1066-5FB3-4C05-A396-445A60946879}" type="slidenum">
              <a:rPr lang="zh-CN" altLang="en-US" smtClean="0"/>
              <a:t>‹#›</a:t>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FCB8D84-E87B-4420-AC50-4E9DA8CD395B}" type="datetimeFigureOut">
              <a:rPr lang="zh-CN" altLang="en-US" smtClean="0"/>
              <a:t>2024/10/21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AC758A0-6A1A-41DF-9514-E3CD2FB6EC6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9"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72B2DED-A951-47FE-B6BB-60A6F72D23B9}" type="datetimeFigureOut">
              <a:rPr lang="zh-CN" altLang="en-US" smtClean="0"/>
              <a:t>2024/10/21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BF1066-5FB3-4C05-A396-445A6094687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9" y="987427"/>
            <a:ext cx="6172200" cy="4873625"/>
          </a:xfrm>
        </p:spPr>
        <p:txBody>
          <a:bodyPr/>
          <a:lstStyle>
            <a:lvl1pPr marL="0" indent="0">
              <a:buNone/>
              <a:defRPr sz="3200"/>
            </a:lvl1pPr>
            <a:lvl2pPr marL="457200" indent="0">
              <a:buNone/>
              <a:defRPr sz="2800"/>
            </a:lvl2pPr>
            <a:lvl3pPr marL="914400" indent="0">
              <a:buNone/>
              <a:defRPr sz="2400"/>
            </a:lvl3pPr>
            <a:lvl4pPr marL="1370965" indent="0">
              <a:buNone/>
              <a:defRPr sz="2000"/>
            </a:lvl4pPr>
            <a:lvl5pPr marL="1828165" indent="0">
              <a:buNone/>
              <a:defRPr sz="2000"/>
            </a:lvl5pPr>
            <a:lvl6pPr marL="2285365" indent="0">
              <a:buNone/>
              <a:defRPr sz="2000"/>
            </a:lvl6pPr>
            <a:lvl7pPr marL="2742565" indent="0">
              <a:buNone/>
              <a:defRPr sz="2000"/>
            </a:lvl7pPr>
            <a:lvl8pPr marL="3199130" indent="0">
              <a:buNone/>
              <a:defRPr sz="2000"/>
            </a:lvl8pPr>
            <a:lvl9pPr marL="3656330" indent="0">
              <a:buNone/>
              <a:defRPr sz="2000"/>
            </a:lvl9pPr>
          </a:lstStyle>
          <a:p>
            <a:endParaRPr lang="zh-CN" altLang="en-US"/>
          </a:p>
        </p:txBody>
      </p:sp>
      <p:sp>
        <p:nvSpPr>
          <p:cNvPr id="4" name="文本占位符 3"/>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72B2DED-A951-47FE-B6BB-60A6F72D23B9}" type="datetimeFigureOut">
              <a:rPr lang="zh-CN" altLang="en-US" smtClean="0"/>
              <a:t>2024/10/21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BF1066-5FB3-4C05-A396-445A6094687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楷体" panose="02010609060101010101" pitchFamily="49" charset="-122"/>
                <a:ea typeface="楷体" panose="02010609060101010101" pitchFamily="49" charset="-122"/>
              </a:defRPr>
            </a:lvl1pPr>
          </a:lstStyle>
          <a:p>
            <a:fld id="{472B2DED-A951-47FE-B6BB-60A6F72D23B9}" type="datetimeFigureOut">
              <a:rPr lang="zh-CN" altLang="en-US" smtClean="0"/>
              <a:pPr/>
              <a:t>2024/10/21</a:t>
            </a:fld>
            <a:endParaRPr lang="zh-CN" altLang="en-US" dirty="0"/>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楷体" panose="02010609060101010101" pitchFamily="49" charset="-122"/>
                <a:ea typeface="楷体" panose="02010609060101010101" pitchFamily="49" charset="-122"/>
              </a:defRPr>
            </a:lvl1pPr>
          </a:lstStyle>
          <a:p>
            <a:endParaRPr lang="zh-CN" altLang="en-US" dirty="0"/>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楷体" panose="02010609060101010101" pitchFamily="49" charset="-122"/>
                <a:ea typeface="楷体" panose="02010609060101010101" pitchFamily="49" charset="-122"/>
              </a:defRPr>
            </a:lvl1pPr>
          </a:lstStyle>
          <a:p>
            <a:fld id="{A8BF1066-5FB3-4C05-A396-445A60946879}" type="slidenum">
              <a:rPr lang="zh-CN" altLang="en-US" smtClean="0"/>
              <a:pPr/>
              <a:t>‹#›</a:t>
            </a:fld>
            <a:endParaRPr lang="zh-CN" altLang="en-US" dirty="0"/>
          </a:p>
        </p:txBody>
      </p:sp>
      <p:sp>
        <p:nvSpPr>
          <p:cNvPr id="7" name="矩形 6"/>
          <p:cNvSpPr/>
          <p:nvPr userDrawn="1"/>
        </p:nvSpPr>
        <p:spPr>
          <a:xfrm>
            <a:off x="635"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黑体" panose="02010609060101010101" pitchFamily="49" charset="-122"/>
              <a:ea typeface="黑体" panose="02010609060101010101" pitchFamily="49" charset="-122"/>
            </a:endParaRPr>
          </a:p>
        </p:txBody>
      </p:sp>
      <p:pic>
        <p:nvPicPr>
          <p:cNvPr id="8" name="图片 7" descr="微信图片_20190628102927"/>
          <p:cNvPicPr>
            <a:picLocks noChangeAspect="1"/>
          </p:cNvPicPr>
          <p:nvPr userDrawn="1"/>
        </p:nvPicPr>
        <p:blipFill>
          <a:blip r:embed="rId14"/>
          <a:srcRect l="18412"/>
          <a:stretch>
            <a:fillRect/>
          </a:stretch>
        </p:blipFill>
        <p:spPr>
          <a:xfrm>
            <a:off x="8737865" y="295276"/>
            <a:ext cx="2322860" cy="570865"/>
          </a:xfrm>
          <a:prstGeom prst="rect">
            <a:avLst/>
          </a:prstGeom>
        </p:spPr>
      </p:pic>
      <p:sp>
        <p:nvSpPr>
          <p:cNvPr id="9" name="文本框 8"/>
          <p:cNvSpPr txBox="1"/>
          <p:nvPr userDrawn="1"/>
        </p:nvSpPr>
        <p:spPr>
          <a:xfrm>
            <a:off x="0" y="6397625"/>
            <a:ext cx="12193270" cy="521970"/>
          </a:xfrm>
          <a:prstGeom prst="rect">
            <a:avLst/>
          </a:prstGeom>
          <a:gradFill flip="none">
            <a:gsLst>
              <a:gs pos="0">
                <a:schemeClr val="accent1">
                  <a:lumMod val="5000"/>
                  <a:lumOff val="95000"/>
                </a:schemeClr>
              </a:gs>
              <a:gs pos="74000">
                <a:schemeClr val="accent1">
                  <a:lumMod val="45000"/>
                  <a:lumOff val="55000"/>
                </a:schemeClr>
              </a:gs>
              <a:gs pos="99000">
                <a:srgbClr val="CDDFF1"/>
              </a:gs>
              <a:gs pos="99000">
                <a:srgbClr val="CCDCF0"/>
              </a:gs>
              <a:gs pos="98000">
                <a:srgbClr val="C9D6ED"/>
              </a:gs>
              <a:gs pos="96000">
                <a:srgbClr val="C3CBE8"/>
              </a:gs>
              <a:gs pos="93000">
                <a:srgbClr val="B7B5DE"/>
              </a:gs>
              <a:gs pos="58000">
                <a:srgbClr val="9F89C9"/>
              </a:gs>
              <a:gs pos="75000">
                <a:srgbClr val="7030A0"/>
              </a:gs>
              <a:gs pos="100000">
                <a:schemeClr val="accent1">
                  <a:lumMod val="30000"/>
                  <a:lumOff val="70000"/>
                </a:schemeClr>
              </a:gs>
            </a:gsLst>
            <a:lin ang="5400000" scaled="0"/>
          </a:gradFill>
          <a:scene3d>
            <a:camera prst="orthographicFront"/>
            <a:lightRig rig="threePt" dir="t"/>
          </a:scene3d>
          <a:sp3d contourW="12700">
            <a:contourClr>
              <a:srgbClr val="92D050"/>
            </a:contourClr>
          </a:sp3d>
        </p:spPr>
        <p:txBody>
          <a:bodyPr wrap="square" rtlCol="0">
            <a:spAutoFit/>
          </a:bodyPr>
          <a:lstStyle/>
          <a:p>
            <a:pPr algn="ctr"/>
            <a:r>
              <a:rPr lang="zh-CN" altLang="en-US" sz="2800" noProof="1">
                <a:latin typeface="黑体" panose="02010609060101010101" pitchFamily="49" charset="-122"/>
                <a:ea typeface="黑体" panose="02010609060101010101" pitchFamily="49" charset="-122"/>
                <a:cs typeface="汉仪楷体繁" panose="02010600000101010101" charset="-122"/>
              </a:rPr>
              <a:t>仁爱       慎独      严谨       精致</a:t>
            </a:r>
          </a:p>
        </p:txBody>
      </p:sp>
      <p:pic>
        <p:nvPicPr>
          <p:cNvPr id="10" name="图片 9" descr="护理学院院徽"/>
          <p:cNvPicPr>
            <a:picLocks noChangeAspect="1"/>
          </p:cNvPicPr>
          <p:nvPr userDrawn="1"/>
        </p:nvPicPr>
        <p:blipFill>
          <a:blip r:embed="rId15"/>
          <a:stretch>
            <a:fillRect/>
          </a:stretch>
        </p:blipFill>
        <p:spPr>
          <a:xfrm>
            <a:off x="10630307" y="-96520"/>
            <a:ext cx="1927358" cy="135509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楷体" panose="02010609060101010101" pitchFamily="49" charset="-122"/>
          <a:ea typeface="楷体" panose="02010609060101010101" pitchFamily="49"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楷体" panose="02010609060101010101" pitchFamily="49" charset="-122"/>
          <a:ea typeface="楷体" panose="020106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楷体" panose="02010609060101010101" pitchFamily="49" charset="-122"/>
          <a:ea typeface="楷体" panose="02010609060101010101" pitchFamily="49" charset="-122"/>
          <a:cs typeface="+mn-cs"/>
        </a:defRPr>
      </a:lvl2pPr>
      <a:lvl3pPr marL="1142365"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楷体" panose="02010609060101010101" pitchFamily="49" charset="-122"/>
          <a:ea typeface="楷体" panose="02010609060101010101" pitchFamily="49" charset="-122"/>
          <a:cs typeface="+mn-cs"/>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楷体" panose="02010609060101010101" pitchFamily="49" charset="-122"/>
          <a:ea typeface="楷体" panose="02010609060101010101" pitchFamily="49" charset="-122"/>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楷体" panose="02010609060101010101" pitchFamily="49" charset="-122"/>
          <a:ea typeface="楷体" panose="02010609060101010101" pitchFamily="49"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130" algn="l" defTabSz="914400" rtl="0" eaLnBrk="1" latinLnBrk="0" hangingPunct="1">
        <a:defRPr sz="1800" kern="1200">
          <a:solidFill>
            <a:schemeClr val="tx1"/>
          </a:solidFill>
          <a:latin typeface="+mn-lt"/>
          <a:ea typeface="+mn-ea"/>
          <a:cs typeface="+mn-cs"/>
        </a:defRPr>
      </a:lvl8pPr>
      <a:lvl9pPr marL="365633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楷体" panose="02010609060101010101" pitchFamily="49" charset="-122"/>
                <a:ea typeface="楷体" panose="02010609060101010101" pitchFamily="49" charset="-122"/>
              </a:defRPr>
            </a:lvl1pPr>
          </a:lstStyle>
          <a:p>
            <a:fld id="{472B2DED-A951-47FE-B6BB-60A6F72D23B9}" type="datetimeFigureOut">
              <a:rPr lang="zh-CN" altLang="en-US" smtClean="0"/>
              <a:pPr/>
              <a:t>2024/10/21</a:t>
            </a:fld>
            <a:endParaRPr lang="zh-CN" altLang="en-US" dirty="0"/>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楷体" panose="02010609060101010101" pitchFamily="49" charset="-122"/>
                <a:ea typeface="楷体" panose="02010609060101010101" pitchFamily="49" charset="-122"/>
              </a:defRPr>
            </a:lvl1pPr>
          </a:lstStyle>
          <a:p>
            <a:endParaRPr lang="zh-CN" altLang="en-US" dirty="0"/>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楷体" panose="02010609060101010101" pitchFamily="49" charset="-122"/>
                <a:ea typeface="楷体" panose="02010609060101010101" pitchFamily="49" charset="-122"/>
              </a:defRPr>
            </a:lvl1pPr>
          </a:lstStyle>
          <a:p>
            <a:fld id="{A8BF1066-5FB3-4C05-A396-445A60946879}" type="slidenum">
              <a:rPr lang="zh-CN" altLang="en-US" smtClean="0"/>
              <a:pPr/>
              <a:t>‹#›</a:t>
            </a:fld>
            <a:endParaRPr lang="zh-CN" altLang="en-US" dirty="0"/>
          </a:p>
        </p:txBody>
      </p:sp>
      <p:sp>
        <p:nvSpPr>
          <p:cNvPr id="7" name="矩形 6"/>
          <p:cNvSpPr/>
          <p:nvPr userDrawn="1"/>
        </p:nvSpPr>
        <p:spPr>
          <a:xfrm>
            <a:off x="635"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黑体" panose="02010609060101010101" pitchFamily="49" charset="-122"/>
              <a:ea typeface="黑体" panose="02010609060101010101" pitchFamily="49" charset="-122"/>
            </a:endParaRPr>
          </a:p>
        </p:txBody>
      </p:sp>
      <p:pic>
        <p:nvPicPr>
          <p:cNvPr id="8" name="图片 7" descr="微信图片_20190628102927"/>
          <p:cNvPicPr>
            <a:picLocks noChangeAspect="1"/>
          </p:cNvPicPr>
          <p:nvPr userDrawn="1"/>
        </p:nvPicPr>
        <p:blipFill>
          <a:blip r:embed="rId14"/>
          <a:srcRect l="18412"/>
          <a:stretch>
            <a:fillRect/>
          </a:stretch>
        </p:blipFill>
        <p:spPr>
          <a:xfrm>
            <a:off x="8737865" y="295276"/>
            <a:ext cx="2322860" cy="570865"/>
          </a:xfrm>
          <a:prstGeom prst="rect">
            <a:avLst/>
          </a:prstGeom>
        </p:spPr>
      </p:pic>
      <p:sp>
        <p:nvSpPr>
          <p:cNvPr id="9" name="文本框 8"/>
          <p:cNvSpPr txBox="1"/>
          <p:nvPr userDrawn="1"/>
        </p:nvSpPr>
        <p:spPr>
          <a:xfrm>
            <a:off x="0" y="6397625"/>
            <a:ext cx="12193270" cy="521970"/>
          </a:xfrm>
          <a:prstGeom prst="rect">
            <a:avLst/>
          </a:prstGeom>
          <a:gradFill flip="none">
            <a:gsLst>
              <a:gs pos="0">
                <a:schemeClr val="accent1">
                  <a:lumMod val="5000"/>
                  <a:lumOff val="95000"/>
                </a:schemeClr>
              </a:gs>
              <a:gs pos="74000">
                <a:schemeClr val="accent1">
                  <a:lumMod val="45000"/>
                  <a:lumOff val="55000"/>
                </a:schemeClr>
              </a:gs>
              <a:gs pos="99000">
                <a:srgbClr val="CDDFF1"/>
              </a:gs>
              <a:gs pos="99000">
                <a:srgbClr val="CCDCF0"/>
              </a:gs>
              <a:gs pos="98000">
                <a:srgbClr val="C9D6ED"/>
              </a:gs>
              <a:gs pos="96000">
                <a:srgbClr val="C3CBE8"/>
              </a:gs>
              <a:gs pos="93000">
                <a:srgbClr val="B7B5DE"/>
              </a:gs>
              <a:gs pos="58000">
                <a:srgbClr val="9F89C9"/>
              </a:gs>
              <a:gs pos="75000">
                <a:srgbClr val="7030A0"/>
              </a:gs>
              <a:gs pos="100000">
                <a:schemeClr val="accent1">
                  <a:lumMod val="30000"/>
                  <a:lumOff val="70000"/>
                </a:schemeClr>
              </a:gs>
            </a:gsLst>
            <a:lin ang="5400000" scaled="0"/>
          </a:gradFill>
          <a:scene3d>
            <a:camera prst="orthographicFront"/>
            <a:lightRig rig="threePt" dir="t"/>
          </a:scene3d>
          <a:sp3d contourW="12700">
            <a:contourClr>
              <a:srgbClr val="92D050"/>
            </a:contourClr>
          </a:sp3d>
        </p:spPr>
        <p:txBody>
          <a:bodyPr wrap="square" rtlCol="0">
            <a:spAutoFit/>
          </a:bodyPr>
          <a:lstStyle/>
          <a:p>
            <a:pPr algn="ctr"/>
            <a:r>
              <a:rPr lang="zh-CN" altLang="en-US" sz="2800" noProof="1">
                <a:latin typeface="黑体" panose="02010609060101010101" pitchFamily="49" charset="-122"/>
                <a:ea typeface="黑体" panose="02010609060101010101" pitchFamily="49" charset="-122"/>
                <a:cs typeface="汉仪楷体繁" panose="02010600000101010101" charset="-122"/>
              </a:rPr>
              <a:t>仁爱       慎独      严谨       精致</a:t>
            </a:r>
          </a:p>
        </p:txBody>
      </p:sp>
      <p:pic>
        <p:nvPicPr>
          <p:cNvPr id="10" name="图片 9" descr="护理学院院徽"/>
          <p:cNvPicPr>
            <a:picLocks noChangeAspect="1"/>
          </p:cNvPicPr>
          <p:nvPr userDrawn="1"/>
        </p:nvPicPr>
        <p:blipFill>
          <a:blip r:embed="rId15"/>
          <a:stretch>
            <a:fillRect/>
          </a:stretch>
        </p:blipFill>
        <p:spPr>
          <a:xfrm>
            <a:off x="10630307" y="-96520"/>
            <a:ext cx="1927358" cy="1355090"/>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楷体" panose="02010609060101010101" pitchFamily="49" charset="-122"/>
          <a:ea typeface="楷体" panose="02010609060101010101" pitchFamily="49"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楷体" panose="02010609060101010101" pitchFamily="49" charset="-122"/>
          <a:ea typeface="楷体" panose="020106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楷体" panose="02010609060101010101" pitchFamily="49" charset="-122"/>
          <a:ea typeface="楷体" panose="02010609060101010101" pitchFamily="49" charset="-122"/>
          <a:cs typeface="+mn-cs"/>
        </a:defRPr>
      </a:lvl2pPr>
      <a:lvl3pPr marL="1142365"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楷体" panose="02010609060101010101" pitchFamily="49" charset="-122"/>
          <a:ea typeface="楷体" panose="02010609060101010101" pitchFamily="49" charset="-122"/>
          <a:cs typeface="+mn-cs"/>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楷体" panose="02010609060101010101" pitchFamily="49" charset="-122"/>
          <a:ea typeface="楷体" panose="02010609060101010101" pitchFamily="49" charset="-122"/>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楷体" panose="02010609060101010101" pitchFamily="49" charset="-122"/>
          <a:ea typeface="楷体" panose="02010609060101010101" pitchFamily="49"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130" algn="l" defTabSz="914400" rtl="0" eaLnBrk="1" latinLnBrk="0" hangingPunct="1">
        <a:defRPr sz="1800" kern="1200">
          <a:solidFill>
            <a:schemeClr val="tx1"/>
          </a:solidFill>
          <a:latin typeface="+mn-lt"/>
          <a:ea typeface="+mn-ea"/>
          <a:cs typeface="+mn-cs"/>
        </a:defRPr>
      </a:lvl8pPr>
      <a:lvl9pPr marL="365633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4.xml"/><Relationship Id="rId7"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9.xml"/><Relationship Id="rId5" Type="http://schemas.openxmlformats.org/officeDocument/2006/relationships/tags" Target="../tags/tag6.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_库_文本框 9"/>
          <p:cNvSpPr txBox="1"/>
          <p:nvPr>
            <p:custDataLst>
              <p:tags r:id="rId1"/>
            </p:custDataLst>
          </p:nvPr>
        </p:nvSpPr>
        <p:spPr>
          <a:xfrm>
            <a:off x="4552286" y="2192109"/>
            <a:ext cx="6569049" cy="922020"/>
          </a:xfrm>
          <a:prstGeom prst="rect">
            <a:avLst/>
          </a:prstGeom>
          <a:noFill/>
        </p:spPr>
        <p:txBody>
          <a:bodyPr wrap="square" rtlCol="0">
            <a:spAutoFit/>
          </a:bodyPr>
          <a:lstStyle/>
          <a:p>
            <a:r>
              <a:rPr lang="zh-CN" altLang="en-US" sz="540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心理评估</a:t>
            </a:r>
          </a:p>
        </p:txBody>
      </p:sp>
      <p:cxnSp>
        <p:nvCxnSpPr>
          <p:cNvPr id="14" name="PA_库_直接连接符 13"/>
          <p:cNvCxnSpPr/>
          <p:nvPr>
            <p:custDataLst>
              <p:tags r:id="rId2"/>
            </p:custDataLst>
          </p:nvPr>
        </p:nvCxnSpPr>
        <p:spPr>
          <a:xfrm flipH="1">
            <a:off x="2887579" y="2077714"/>
            <a:ext cx="356404" cy="4154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PA_库_直接连接符 14"/>
          <p:cNvCxnSpPr/>
          <p:nvPr>
            <p:custDataLst>
              <p:tags r:id="rId3"/>
            </p:custDataLst>
          </p:nvPr>
        </p:nvCxnSpPr>
        <p:spPr>
          <a:xfrm flipH="1">
            <a:off x="2871367" y="3728250"/>
            <a:ext cx="356404" cy="4154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PA_库_直接连接符 15"/>
          <p:cNvCxnSpPr/>
          <p:nvPr>
            <p:custDataLst>
              <p:tags r:id="rId4"/>
            </p:custDataLst>
          </p:nvPr>
        </p:nvCxnSpPr>
        <p:spPr>
          <a:xfrm flipH="1">
            <a:off x="1305324" y="2908715"/>
            <a:ext cx="538355" cy="6276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PA_库_直接连接符 17"/>
          <p:cNvCxnSpPr/>
          <p:nvPr>
            <p:custDataLst>
              <p:tags r:id="rId5"/>
            </p:custDataLst>
          </p:nvPr>
        </p:nvCxnSpPr>
        <p:spPr>
          <a:xfrm flipH="1">
            <a:off x="1192332" y="4279007"/>
            <a:ext cx="538355" cy="627617"/>
          </a:xfrm>
          <a:prstGeom prst="line">
            <a:avLst/>
          </a:prstGeom>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8"/>
          <a:stretch>
            <a:fillRect/>
          </a:stretch>
        </p:blipFill>
        <p:spPr>
          <a:xfrm>
            <a:off x="8752958" y="0"/>
            <a:ext cx="3405568" cy="990433"/>
          </a:xfrm>
          <a:prstGeom prst="rect">
            <a:avLst/>
          </a:prstGeom>
        </p:spPr>
      </p:pic>
      <p:sp>
        <p:nvSpPr>
          <p:cNvPr id="6" name="矩形: 圆角 5"/>
          <p:cNvSpPr/>
          <p:nvPr/>
        </p:nvSpPr>
        <p:spPr bwMode="auto">
          <a:xfrm>
            <a:off x="4100739" y="4906624"/>
            <a:ext cx="4493238" cy="449705"/>
          </a:xfrm>
          <a:prstGeom prst="roundRect">
            <a:avLst/>
          </a:prstGeom>
          <a:solidFill>
            <a:schemeClr val="accent1">
              <a:lumMod val="60000"/>
              <a:lumOff val="40000"/>
            </a:schemeClr>
          </a:solidFill>
          <a:ln>
            <a:solidFill>
              <a:schemeClr val="accent1"/>
            </a:solidFill>
          </a:ln>
        </p:spPr>
        <p:txBody>
          <a:bodyPr rtlCol="0" anchor="ctr"/>
          <a:lstStyle/>
          <a:p>
            <a:pPr algn="ctr"/>
            <a:r>
              <a:rPr lang="zh-CN" altLang="en-US" sz="2400" dirty="0">
                <a:latin typeface="方正苏新诗柳楷简体" panose="02000000000000000000" pitchFamily="2" charset="-122"/>
                <a:ea typeface="方正苏新诗柳楷简体" panose="02000000000000000000" pitchFamily="2" charset="-122"/>
              </a:rPr>
              <a:t>主讲人：孟鑫</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p:nvPr/>
        </p:nvSpPr>
        <p:spPr>
          <a:xfrm>
            <a:off x="921715" y="1254125"/>
            <a:ext cx="8741398" cy="1697324"/>
          </a:xfrm>
          <a:prstGeom prst="rect">
            <a:avLst/>
          </a:prstGeom>
          <a:noFill/>
          <a:ln w="9525">
            <a:noFill/>
          </a:ln>
        </p:spPr>
        <p:txBody>
          <a:bodyPr wrap="square">
            <a:spAutoFit/>
          </a:bodyPr>
          <a:lstStyle/>
          <a:p>
            <a:pPr marL="273050" indent="-273050">
              <a:lnSpc>
                <a:spcPct val="150000"/>
              </a:lnSpc>
            </a:pPr>
            <a:r>
              <a:rPr lang="en-US" altLang="zh-CN" sz="2800" b="1" dirty="0">
                <a:latin typeface="Arial" panose="020B0604020202020204" pitchFamily="34" charset="0"/>
                <a:ea typeface="楷体" panose="02010609060101010101" pitchFamily="49" charset="-122"/>
              </a:rPr>
              <a:t>2.</a:t>
            </a:r>
            <a:r>
              <a:rPr lang="zh-CN" altLang="en-US" sz="2800" b="1" dirty="0">
                <a:latin typeface="Arial" panose="020B0604020202020204" pitchFamily="34" charset="0"/>
                <a:ea typeface="楷体" panose="02010609060101010101" pitchFamily="49" charset="-122"/>
              </a:rPr>
              <a:t>常模的表示形式</a:t>
            </a:r>
            <a:endParaRPr lang="en-US" altLang="zh-CN" sz="2800" b="1" dirty="0">
              <a:solidFill>
                <a:srgbClr val="FF0000"/>
              </a:solidFill>
              <a:latin typeface="Arial" panose="020B0604020202020204" pitchFamily="34" charset="0"/>
              <a:ea typeface="楷体" panose="02010609060101010101" pitchFamily="49" charset="-122"/>
            </a:endParaRPr>
          </a:p>
          <a:p>
            <a:pPr marL="273050" indent="-273050">
              <a:lnSpc>
                <a:spcPct val="150000"/>
              </a:lnSpc>
            </a:pPr>
            <a:r>
              <a:rPr lang="zh-CN" altLang="en-US" sz="2000" dirty="0">
                <a:latin typeface="Arial" panose="020B0604020202020204" pitchFamily="34" charset="0"/>
                <a:ea typeface="楷体" panose="02010609060101010101" pitchFamily="49" charset="-122"/>
              </a:rPr>
              <a:t>  </a:t>
            </a:r>
            <a:r>
              <a:rPr lang="zh-CN" altLang="en-US" sz="2400" dirty="0">
                <a:latin typeface="Arial" panose="020B0604020202020204" pitchFamily="34" charset="0"/>
                <a:ea typeface="楷体" panose="02010609060101010101" pitchFamily="49" charset="-122"/>
              </a:rPr>
              <a:t> （</a:t>
            </a:r>
            <a:r>
              <a:rPr lang="en-US" altLang="zh-CN" sz="2400" dirty="0">
                <a:latin typeface="Arial" panose="020B0604020202020204" pitchFamily="34" charset="0"/>
                <a:ea typeface="楷体" panose="02010609060101010101" pitchFamily="49" charset="-122"/>
              </a:rPr>
              <a:t>1</a:t>
            </a:r>
            <a:r>
              <a:rPr lang="zh-CN" altLang="en-US" sz="2400" dirty="0">
                <a:latin typeface="Arial" panose="020B0604020202020204" pitchFamily="34" charset="0"/>
                <a:ea typeface="楷体" panose="02010609060101010101" pitchFamily="49" charset="-122"/>
              </a:rPr>
              <a:t>）均数</a:t>
            </a:r>
            <a:r>
              <a:rPr lang="en-US" altLang="zh-CN" sz="2400" dirty="0">
                <a:latin typeface="Arial" panose="020B0604020202020204" pitchFamily="34" charset="0"/>
                <a:ea typeface="楷体" panose="02010609060101010101" pitchFamily="49" charset="-122"/>
                <a:sym typeface="Symbol" panose="05050102010706020507" pitchFamily="18" charset="2"/>
              </a:rPr>
              <a:t></a:t>
            </a:r>
            <a:r>
              <a:rPr lang="en-US" altLang="zh-CN" sz="2400" dirty="0">
                <a:latin typeface="Arial" panose="020B0604020202020204" pitchFamily="34" charset="0"/>
                <a:ea typeface="楷体" panose="02010609060101010101" pitchFamily="49" charset="-122"/>
              </a:rPr>
              <a:t>X±S</a:t>
            </a:r>
          </a:p>
          <a:p>
            <a:pPr marL="273050" indent="-273050">
              <a:lnSpc>
                <a:spcPct val="150000"/>
              </a:lnSpc>
            </a:pPr>
            <a:r>
              <a:rPr lang="en-US" altLang="zh-CN" sz="2000" dirty="0">
                <a:latin typeface="Arial" panose="020B0604020202020204" pitchFamily="34" charset="0"/>
                <a:ea typeface="楷体" panose="02010609060101010101" pitchFamily="49" charset="-122"/>
              </a:rPr>
              <a:t> </a:t>
            </a:r>
          </a:p>
        </p:txBody>
      </p:sp>
      <p:sp>
        <p:nvSpPr>
          <p:cNvPr id="46083" name="内容占位符 2"/>
          <p:cNvSpPr>
            <a:spLocks noGrp="1"/>
          </p:cNvSpPr>
          <p:nvPr/>
        </p:nvSpPr>
        <p:spPr>
          <a:xfrm>
            <a:off x="2180742" y="2861013"/>
            <a:ext cx="9353550" cy="1698625"/>
          </a:xfrm>
          <a:prstGeom prst="rect">
            <a:avLst/>
          </a:prstGeom>
          <a:noFill/>
          <a:ln w="9525">
            <a:noFill/>
          </a:ln>
        </p:spPr>
        <p:txBody>
          <a:bodyPr/>
          <a:lstStyle/>
          <a:p>
            <a:pPr marL="342900" indent="-342900">
              <a:lnSpc>
                <a:spcPct val="150000"/>
              </a:lnSpc>
              <a:spcBef>
                <a:spcPct val="20000"/>
              </a:spcBef>
              <a:buFont typeface="Arial" panose="020B0604020202020204" pitchFamily="34" charset="0"/>
              <a:buChar char="•"/>
            </a:pPr>
            <a:r>
              <a:rPr lang="en-US" altLang="zh-CN" sz="2800" dirty="0">
                <a:latin typeface="Calibri" panose="020F0502020204030204" pitchFamily="34" charset="0"/>
                <a:ea typeface="楷体" panose="02010609060101010101" pitchFamily="49" charset="-122"/>
              </a:rPr>
              <a:t>A</a:t>
            </a:r>
            <a:r>
              <a:rPr lang="zh-CN" altLang="en-US" sz="2800" dirty="0">
                <a:latin typeface="Calibri" panose="020F0502020204030204" pitchFamily="34" charset="0"/>
                <a:ea typeface="楷体" panose="02010609060101010101" pitchFamily="49" charset="-122"/>
              </a:rPr>
              <a:t>组：</a:t>
            </a:r>
            <a:r>
              <a:rPr lang="en-US" altLang="zh-CN" sz="2800" dirty="0">
                <a:latin typeface="Calibri" panose="020F0502020204030204" pitchFamily="34" charset="0"/>
                <a:ea typeface="楷体" panose="02010609060101010101" pitchFamily="49" charset="-122"/>
              </a:rPr>
              <a:t>95、85、75、65、55、45</a:t>
            </a:r>
            <a:r>
              <a:rPr lang="zh-CN" altLang="en-US" sz="2800" dirty="0">
                <a:solidFill>
                  <a:srgbClr val="FF0000"/>
                </a:solidFill>
                <a:latin typeface="Calibri" panose="020F0502020204030204" pitchFamily="34" charset="0"/>
                <a:ea typeface="楷体" panose="02010609060101010101" pitchFamily="49" charset="-122"/>
              </a:rPr>
              <a:t>（</a:t>
            </a:r>
            <a:r>
              <a:rPr lang="en-US" altLang="zh-CN" sz="2800" dirty="0">
                <a:solidFill>
                  <a:srgbClr val="FF0000"/>
                </a:solidFill>
                <a:latin typeface="Calibri" panose="020F0502020204030204" pitchFamily="34" charset="0"/>
                <a:ea typeface="楷体" panose="02010609060101010101" pitchFamily="49" charset="-122"/>
              </a:rPr>
              <a:t>70±</a:t>
            </a:r>
            <a:r>
              <a:rPr lang="zh-CN" altLang="en-US" sz="2800" dirty="0">
                <a:solidFill>
                  <a:srgbClr val="FF0000"/>
                </a:solidFill>
                <a:latin typeface="Calibri" panose="020F0502020204030204" pitchFamily="34" charset="0"/>
                <a:ea typeface="楷体" panose="02010609060101010101" pitchFamily="49" charset="-122"/>
              </a:rPr>
              <a:t>17.078）</a:t>
            </a:r>
            <a:endParaRPr lang="en-US" altLang="zh-CN" sz="2800" dirty="0">
              <a:latin typeface="Calibri" panose="020F0502020204030204" pitchFamily="34" charset="0"/>
              <a:ea typeface="楷体" panose="02010609060101010101" pitchFamily="49" charset="-122"/>
            </a:endParaRPr>
          </a:p>
          <a:p>
            <a:pPr marL="342900" indent="-342900">
              <a:lnSpc>
                <a:spcPct val="150000"/>
              </a:lnSpc>
              <a:spcBef>
                <a:spcPct val="20000"/>
              </a:spcBef>
              <a:buFont typeface="Arial" panose="020B0604020202020204" pitchFamily="34" charset="0"/>
              <a:buChar char="•"/>
            </a:pPr>
            <a:r>
              <a:rPr lang="en-US" altLang="zh-CN" sz="2800" dirty="0">
                <a:latin typeface="Calibri" panose="020F0502020204030204" pitchFamily="34" charset="0"/>
                <a:ea typeface="楷体" panose="02010609060101010101" pitchFamily="49" charset="-122"/>
              </a:rPr>
              <a:t>B</a:t>
            </a:r>
            <a:r>
              <a:rPr lang="zh-CN" altLang="en-US" sz="2800" dirty="0">
                <a:latin typeface="Calibri" panose="020F0502020204030204" pitchFamily="34" charset="0"/>
                <a:ea typeface="楷体" panose="02010609060101010101" pitchFamily="49" charset="-122"/>
              </a:rPr>
              <a:t>组：</a:t>
            </a:r>
            <a:r>
              <a:rPr lang="en-US" altLang="zh-CN" sz="2800" dirty="0">
                <a:latin typeface="Calibri" panose="020F0502020204030204" pitchFamily="34" charset="0"/>
                <a:ea typeface="楷体" panose="02010609060101010101" pitchFamily="49" charset="-122"/>
              </a:rPr>
              <a:t>73、72、71、69、68、67</a:t>
            </a:r>
            <a:r>
              <a:rPr lang="zh-CN" altLang="en-US" sz="2800" dirty="0">
                <a:solidFill>
                  <a:srgbClr val="FF0000"/>
                </a:solidFill>
                <a:latin typeface="Calibri" panose="020F0502020204030204" pitchFamily="34" charset="0"/>
                <a:ea typeface="楷体" panose="02010609060101010101" pitchFamily="49" charset="-122"/>
              </a:rPr>
              <a:t>（</a:t>
            </a:r>
            <a:r>
              <a:rPr lang="en-US" altLang="zh-CN" sz="2800" dirty="0">
                <a:solidFill>
                  <a:srgbClr val="FF0000"/>
                </a:solidFill>
                <a:latin typeface="Calibri" panose="020F0502020204030204" pitchFamily="34" charset="0"/>
                <a:ea typeface="楷体" panose="02010609060101010101" pitchFamily="49" charset="-122"/>
              </a:rPr>
              <a:t>70±</a:t>
            </a:r>
            <a:r>
              <a:rPr lang="zh-CN" altLang="en-US" sz="2800" dirty="0">
                <a:solidFill>
                  <a:srgbClr val="FF0000"/>
                </a:solidFill>
                <a:latin typeface="Calibri" panose="020F0502020204030204" pitchFamily="34" charset="0"/>
                <a:ea typeface="楷体" panose="02010609060101010101" pitchFamily="49" charset="-122"/>
              </a:rPr>
              <a:t>2.160）</a:t>
            </a:r>
          </a:p>
        </p:txBody>
      </p:sp>
      <p:sp>
        <p:nvSpPr>
          <p:cNvPr id="46084" name="TextBox 2"/>
          <p:cNvSpPr/>
          <p:nvPr/>
        </p:nvSpPr>
        <p:spPr>
          <a:xfrm>
            <a:off x="3752850" y="611188"/>
            <a:ext cx="5785558" cy="523220"/>
          </a:xfrm>
          <a:prstGeom prst="rect">
            <a:avLst/>
          </a:prstGeom>
          <a:noFill/>
          <a:ln w="9525">
            <a:noFill/>
          </a:ln>
        </p:spPr>
        <p:txBody>
          <a:bodyPr wrap="none">
            <a:spAutoFit/>
          </a:bodyPr>
          <a:lstStyle/>
          <a:p>
            <a:pPr eaLnBrk="1" hangingPunct="1"/>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第二节  临床护理心理评估基本方法</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文本框 1"/>
          <p:cNvSpPr txBox="1"/>
          <p:nvPr/>
        </p:nvSpPr>
        <p:spPr>
          <a:xfrm>
            <a:off x="2074179" y="2633082"/>
            <a:ext cx="8232938" cy="574581"/>
          </a:xfrm>
          <a:prstGeom prst="rect">
            <a:avLst/>
          </a:prstGeom>
          <a:noFill/>
          <a:ln w="9525">
            <a:noFill/>
          </a:ln>
        </p:spPr>
        <p:txBody>
          <a:bodyPr wrap="square">
            <a:spAutoFit/>
          </a:bodyPr>
          <a:lstStyle/>
          <a:p>
            <a:pPr marL="273050" indent="-273050">
              <a:lnSpc>
                <a:spcPct val="150000"/>
              </a:lnSpc>
            </a:pPr>
            <a:r>
              <a:rPr lang="en-US" altLang="zh-CN" sz="2400" dirty="0">
                <a:latin typeface="Arial" panose="020B0604020202020204" pitchFamily="34" charset="0"/>
                <a:ea typeface="楷体" panose="02010609060101010101" pitchFamily="49" charset="-122"/>
                <a:sym typeface="宋体" panose="02010600030101010101" pitchFamily="2" charset="-122"/>
              </a:rPr>
              <a:t>   </a:t>
            </a:r>
            <a:r>
              <a:rPr lang="zh-CN" altLang="en-US" sz="2400" dirty="0">
                <a:latin typeface="Arial" panose="020B0604020202020204" pitchFamily="34" charset="0"/>
                <a:ea typeface="楷体" panose="02010609060101010101" pitchFamily="49" charset="-122"/>
                <a:sym typeface="宋体" panose="02010600030101010101" pitchFamily="2" charset="-122"/>
              </a:rPr>
              <a:t>原始分的意义非常有限，且无法进行各个测验之间的比较</a:t>
            </a:r>
          </a:p>
        </p:txBody>
      </p:sp>
      <p:sp>
        <p:nvSpPr>
          <p:cNvPr id="47107" name="文本框 1"/>
          <p:cNvSpPr txBox="1"/>
          <p:nvPr/>
        </p:nvSpPr>
        <p:spPr>
          <a:xfrm>
            <a:off x="2249743" y="3429000"/>
            <a:ext cx="8232938" cy="574581"/>
          </a:xfrm>
          <a:prstGeom prst="rect">
            <a:avLst/>
          </a:prstGeom>
          <a:noFill/>
          <a:ln w="9525">
            <a:noFill/>
          </a:ln>
        </p:spPr>
        <p:txBody>
          <a:bodyPr wrap="square">
            <a:spAutoFit/>
          </a:bodyPr>
          <a:lstStyle/>
          <a:p>
            <a:pPr marL="273050" indent="-273050">
              <a:lnSpc>
                <a:spcPct val="150000"/>
              </a:lnSpc>
            </a:pPr>
            <a:r>
              <a:rPr lang="en-US" altLang="zh-CN" sz="2400" dirty="0">
                <a:latin typeface="Arial" panose="020B0604020202020204" pitchFamily="34" charset="0"/>
                <a:ea typeface="楷体" panose="02010609060101010101" pitchFamily="49" charset="-122"/>
                <a:sym typeface="宋体" panose="02010600030101010101" pitchFamily="2" charset="-122"/>
              </a:rPr>
              <a:t>   </a:t>
            </a:r>
            <a:r>
              <a:rPr lang="zh-CN" altLang="en-US" sz="2400" dirty="0">
                <a:latin typeface="Arial" panose="020B0604020202020204" pitchFamily="34" charset="0"/>
                <a:ea typeface="楷体" panose="02010609060101010101" pitchFamily="49" charset="-122"/>
                <a:sym typeface="宋体" panose="02010600030101010101" pitchFamily="2" charset="-122"/>
              </a:rPr>
              <a:t>例如：小明数学、语文都考了</a:t>
            </a:r>
            <a:r>
              <a:rPr lang="en-US" altLang="zh-CN" sz="2400" dirty="0">
                <a:latin typeface="Arial" panose="020B0604020202020204" pitchFamily="34" charset="0"/>
                <a:ea typeface="楷体" panose="02010609060101010101" pitchFamily="49" charset="-122"/>
                <a:sym typeface="宋体" panose="02010600030101010101" pitchFamily="2" charset="-122"/>
              </a:rPr>
              <a:t>80</a:t>
            </a:r>
            <a:r>
              <a:rPr lang="zh-CN" altLang="en-US" sz="2400" dirty="0">
                <a:latin typeface="Arial" panose="020B0604020202020204" pitchFamily="34" charset="0"/>
                <a:ea typeface="楷体" panose="02010609060101010101" pitchFamily="49" charset="-122"/>
                <a:sym typeface="宋体" panose="02010600030101010101" pitchFamily="2" charset="-122"/>
              </a:rPr>
              <a:t>分，语文好还是数学好？</a:t>
            </a:r>
            <a:endParaRPr lang="zh-CN" altLang="en-US" sz="2400" dirty="0">
              <a:latin typeface="Arial" panose="020B0604020202020204" pitchFamily="34" charset="0"/>
              <a:ea typeface="楷体" panose="02010609060101010101" pitchFamily="49" charset="-122"/>
            </a:endParaRPr>
          </a:p>
        </p:txBody>
      </p:sp>
      <p:sp>
        <p:nvSpPr>
          <p:cNvPr id="47108" name="文本框 2"/>
          <p:cNvSpPr txBox="1"/>
          <p:nvPr/>
        </p:nvSpPr>
        <p:spPr>
          <a:xfrm>
            <a:off x="3880775" y="4430665"/>
            <a:ext cx="5071253" cy="1128579"/>
          </a:xfrm>
          <a:prstGeom prst="rect">
            <a:avLst/>
          </a:prstGeom>
          <a:noFill/>
          <a:ln w="9525">
            <a:noFill/>
          </a:ln>
        </p:spPr>
        <p:txBody>
          <a:bodyPr wrap="square">
            <a:spAutoFit/>
          </a:bodyPr>
          <a:lstStyle/>
          <a:p>
            <a:pPr marL="273050" indent="-273050">
              <a:lnSpc>
                <a:spcPct val="150000"/>
              </a:lnSpc>
            </a:pPr>
            <a:r>
              <a:rPr lang="zh-CN" altLang="en-US" sz="2400" dirty="0">
                <a:latin typeface="Arial" panose="020B0604020202020204" pitchFamily="34" charset="0"/>
                <a:ea typeface="楷体" panose="02010609060101010101" pitchFamily="49" charset="-122"/>
                <a:sym typeface="宋体" panose="02010600030101010101" pitchFamily="2" charset="-122"/>
              </a:rPr>
              <a:t>全班数学：（</a:t>
            </a:r>
            <a:r>
              <a:rPr lang="en-US" altLang="zh-CN" sz="2400" dirty="0">
                <a:latin typeface="Arial" panose="020B0604020202020204" pitchFamily="34" charset="0"/>
                <a:ea typeface="楷体" panose="02010609060101010101" pitchFamily="49" charset="-122"/>
                <a:sym typeface="宋体" panose="02010600030101010101" pitchFamily="2" charset="-122"/>
              </a:rPr>
              <a:t>85</a:t>
            </a:r>
            <a:r>
              <a:rPr lang="en-US" altLang="zh-CN" sz="2400" dirty="0">
                <a:latin typeface="Arial" panose="020B0604020202020204" pitchFamily="34" charset="0"/>
                <a:ea typeface="楷体" panose="02010609060101010101" pitchFamily="49" charset="-122"/>
              </a:rPr>
              <a:t>±</a:t>
            </a:r>
            <a:r>
              <a:rPr lang="en-US" altLang="zh-CN" sz="2400" dirty="0">
                <a:latin typeface="Arial" panose="020B0604020202020204" pitchFamily="34" charset="0"/>
                <a:ea typeface="楷体" panose="02010609060101010101" pitchFamily="49" charset="-122"/>
                <a:sym typeface="宋体" panose="02010600030101010101" pitchFamily="2" charset="-122"/>
              </a:rPr>
              <a:t>5</a:t>
            </a:r>
            <a:r>
              <a:rPr lang="zh-CN" altLang="en-US" sz="2400" dirty="0">
                <a:latin typeface="Arial" panose="020B0604020202020204" pitchFamily="34" charset="0"/>
                <a:ea typeface="楷体" panose="02010609060101010101" pitchFamily="49" charset="-122"/>
                <a:sym typeface="宋体" panose="02010600030101010101" pitchFamily="2" charset="-122"/>
              </a:rPr>
              <a:t>）</a:t>
            </a:r>
          </a:p>
          <a:p>
            <a:pPr marL="273050" indent="-273050">
              <a:lnSpc>
                <a:spcPct val="150000"/>
              </a:lnSpc>
            </a:pPr>
            <a:r>
              <a:rPr lang="zh-CN" altLang="en-US" sz="2400" dirty="0">
                <a:latin typeface="Arial" panose="020B0604020202020204" pitchFamily="34" charset="0"/>
                <a:ea typeface="楷体" panose="02010609060101010101" pitchFamily="49" charset="-122"/>
                <a:sym typeface="宋体" panose="02010600030101010101" pitchFamily="2" charset="-122"/>
              </a:rPr>
              <a:t>全班语文：（</a:t>
            </a:r>
            <a:r>
              <a:rPr lang="en-US" altLang="zh-CN" sz="2400" dirty="0">
                <a:latin typeface="Arial" panose="020B0604020202020204" pitchFamily="34" charset="0"/>
                <a:ea typeface="楷体" panose="02010609060101010101" pitchFamily="49" charset="-122"/>
                <a:sym typeface="宋体" panose="02010600030101010101" pitchFamily="2" charset="-122"/>
              </a:rPr>
              <a:t>75</a:t>
            </a:r>
            <a:r>
              <a:rPr lang="en-US" altLang="zh-CN" sz="2400" dirty="0">
                <a:latin typeface="Arial" panose="020B0604020202020204" pitchFamily="34" charset="0"/>
                <a:ea typeface="楷体" panose="02010609060101010101" pitchFamily="49" charset="-122"/>
              </a:rPr>
              <a:t>±</a:t>
            </a:r>
            <a:r>
              <a:rPr lang="en-US" altLang="zh-CN" sz="2400" dirty="0">
                <a:latin typeface="Arial" panose="020B0604020202020204" pitchFamily="34" charset="0"/>
                <a:ea typeface="楷体" panose="02010609060101010101" pitchFamily="49" charset="-122"/>
                <a:sym typeface="宋体" panose="02010600030101010101" pitchFamily="2" charset="-122"/>
              </a:rPr>
              <a:t>2.5</a:t>
            </a:r>
            <a:r>
              <a:rPr lang="zh-CN" altLang="en-US" sz="2400" dirty="0">
                <a:latin typeface="Arial" panose="020B0604020202020204" pitchFamily="34" charset="0"/>
                <a:ea typeface="楷体" panose="02010609060101010101" pitchFamily="49" charset="-122"/>
                <a:sym typeface="宋体" panose="02010600030101010101" pitchFamily="2" charset="-122"/>
              </a:rPr>
              <a:t>）</a:t>
            </a:r>
          </a:p>
        </p:txBody>
      </p:sp>
      <p:sp>
        <p:nvSpPr>
          <p:cNvPr id="47110" name="TextBox 2"/>
          <p:cNvSpPr/>
          <p:nvPr/>
        </p:nvSpPr>
        <p:spPr>
          <a:xfrm>
            <a:off x="3752850" y="611188"/>
            <a:ext cx="5785558" cy="523220"/>
          </a:xfrm>
          <a:prstGeom prst="rect">
            <a:avLst/>
          </a:prstGeom>
          <a:noFill/>
          <a:ln w="9525">
            <a:noFill/>
          </a:ln>
        </p:spPr>
        <p:txBody>
          <a:bodyPr wrap="none">
            <a:spAutoFit/>
          </a:bodyPr>
          <a:lstStyle/>
          <a:p>
            <a:pPr eaLnBrk="1" hangingPunct="1"/>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第二节  临床护理心理评估基本方法</a:t>
            </a:r>
          </a:p>
        </p:txBody>
      </p:sp>
      <p:sp>
        <p:nvSpPr>
          <p:cNvPr id="2" name="Text Box 2">
            <a:extLst>
              <a:ext uri="{FF2B5EF4-FFF2-40B4-BE49-F238E27FC236}">
                <a16:creationId xmlns:a16="http://schemas.microsoft.com/office/drawing/2014/main" id="{2374DB5D-72F5-D383-CAA6-E1EB431A610D}"/>
              </a:ext>
            </a:extLst>
          </p:cNvPr>
          <p:cNvSpPr txBox="1"/>
          <p:nvPr/>
        </p:nvSpPr>
        <p:spPr>
          <a:xfrm>
            <a:off x="863397" y="1273289"/>
            <a:ext cx="8741398" cy="1220912"/>
          </a:xfrm>
          <a:prstGeom prst="rect">
            <a:avLst/>
          </a:prstGeom>
          <a:noFill/>
          <a:ln w="9525">
            <a:noFill/>
          </a:ln>
        </p:spPr>
        <p:txBody>
          <a:bodyPr wrap="square">
            <a:spAutoFit/>
          </a:bodyPr>
          <a:lstStyle/>
          <a:p>
            <a:pPr marL="273050" indent="-273050">
              <a:lnSpc>
                <a:spcPct val="150000"/>
              </a:lnSpc>
            </a:pPr>
            <a:r>
              <a:rPr lang="en-US" altLang="zh-CN" sz="2800" b="1" dirty="0">
                <a:latin typeface="Arial" panose="020B0604020202020204" pitchFamily="34" charset="0"/>
                <a:ea typeface="楷体" panose="02010609060101010101" pitchFamily="49" charset="-122"/>
              </a:rPr>
              <a:t>2.</a:t>
            </a:r>
            <a:r>
              <a:rPr lang="zh-CN" altLang="en-US" sz="2800" b="1" dirty="0">
                <a:latin typeface="Arial" panose="020B0604020202020204" pitchFamily="34" charset="0"/>
                <a:ea typeface="楷体" panose="02010609060101010101" pitchFamily="49" charset="-122"/>
              </a:rPr>
              <a:t>常模的表示形式</a:t>
            </a:r>
            <a:endParaRPr lang="en-US" altLang="zh-CN" sz="2800" b="1" dirty="0">
              <a:solidFill>
                <a:srgbClr val="FF0000"/>
              </a:solidFill>
              <a:latin typeface="Arial" panose="020B0604020202020204" pitchFamily="34" charset="0"/>
              <a:ea typeface="楷体" panose="02010609060101010101" pitchFamily="49" charset="-122"/>
            </a:endParaRPr>
          </a:p>
          <a:p>
            <a:pPr marL="273050" indent="-273050">
              <a:lnSpc>
                <a:spcPct val="150000"/>
              </a:lnSpc>
            </a:pPr>
            <a:r>
              <a:rPr lang="zh-CN" altLang="en-US" sz="2000" dirty="0">
                <a:latin typeface="Arial" panose="020B0604020202020204" pitchFamily="34" charset="0"/>
                <a:ea typeface="楷体" panose="02010609060101010101" pitchFamily="49" charset="-122"/>
              </a:rPr>
              <a:t>  </a:t>
            </a:r>
            <a:r>
              <a:rPr lang="zh-CN" altLang="en-US" sz="2400" dirty="0">
                <a:latin typeface="Arial" panose="020B0604020202020204" pitchFamily="34" charset="0"/>
                <a:ea typeface="楷体" panose="02010609060101010101" pitchFamily="49" charset="-122"/>
              </a:rPr>
              <a:t> （</a:t>
            </a:r>
            <a:r>
              <a:rPr lang="en-US" altLang="zh-CN" sz="2400" dirty="0">
                <a:latin typeface="Arial" panose="020B0604020202020204" pitchFamily="34" charset="0"/>
                <a:ea typeface="楷体" panose="02010609060101010101" pitchFamily="49" charset="-122"/>
              </a:rPr>
              <a:t>2</a:t>
            </a:r>
            <a:r>
              <a:rPr lang="zh-CN" altLang="en-US" sz="2400" dirty="0">
                <a:latin typeface="Arial" panose="020B0604020202020204" pitchFamily="34" charset="0"/>
                <a:ea typeface="楷体" panose="02010609060101010101" pitchFamily="49" charset="-122"/>
              </a:rPr>
              <a:t>）标准分</a:t>
            </a:r>
            <a:r>
              <a:rPr lang="en-US" altLang="zh-CN" sz="2000" dirty="0">
                <a:latin typeface="Arial" panose="020B0604020202020204" pitchFamily="34" charset="0"/>
                <a:ea typeface="楷体" panose="02010609060101010101" pitchFamily="49" charset="-122"/>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5" name="Text Box 2"/>
          <p:cNvSpPr txBox="1"/>
          <p:nvPr/>
        </p:nvSpPr>
        <p:spPr>
          <a:xfrm>
            <a:off x="1111910" y="2615185"/>
            <a:ext cx="9912096" cy="1128579"/>
          </a:xfrm>
          <a:prstGeom prst="rect">
            <a:avLst/>
          </a:prstGeom>
          <a:noFill/>
          <a:ln w="9525">
            <a:noFill/>
          </a:ln>
        </p:spPr>
        <p:txBody>
          <a:bodyPr wrap="square">
            <a:spAutoFit/>
          </a:bodyPr>
          <a:lstStyle/>
          <a:p>
            <a:pPr marL="273050" indent="-273050">
              <a:lnSpc>
                <a:spcPct val="150000"/>
              </a:lnSpc>
            </a:pPr>
            <a:r>
              <a:rPr lang="zh-CN" altLang="en-US" sz="2200" dirty="0">
                <a:latin typeface="Arial" panose="020B0604020202020204" pitchFamily="34" charset="0"/>
                <a:ea typeface="楷体" panose="02010609060101010101" pitchFamily="49" charset="-122"/>
              </a:rPr>
              <a:t>           </a:t>
            </a:r>
            <a:r>
              <a:rPr lang="zh-CN" altLang="en-US" sz="2400" dirty="0">
                <a:latin typeface="Arial" panose="020B0604020202020204" pitchFamily="34" charset="0"/>
                <a:ea typeface="楷体" panose="02010609060101010101" pitchFamily="49" charset="-122"/>
              </a:rPr>
              <a:t>实施程序、指导语、实施步骤、时间限制、起止点、提问的变通方式、如何处理测验是出现的问题和注意事项；计分原则、计分标准等</a:t>
            </a:r>
            <a:r>
              <a:rPr lang="en-US" altLang="zh-CN" sz="2400" dirty="0">
                <a:latin typeface="Arial" panose="020B0604020202020204" pitchFamily="34" charset="0"/>
                <a:ea typeface="楷体" panose="02010609060101010101" pitchFamily="49" charset="-122"/>
              </a:rPr>
              <a:t>                                 </a:t>
            </a:r>
            <a:endParaRPr lang="en-US" altLang="zh-CN" sz="2200" dirty="0">
              <a:solidFill>
                <a:srgbClr val="FF0000"/>
              </a:solidFill>
              <a:latin typeface="Arial" panose="020B0604020202020204" pitchFamily="34" charset="0"/>
              <a:ea typeface="楷体" panose="02010609060101010101" pitchFamily="49" charset="-122"/>
            </a:endParaRPr>
          </a:p>
        </p:txBody>
      </p:sp>
      <p:pic>
        <p:nvPicPr>
          <p:cNvPr id="479236" name="图片 3" descr="timg (13).jpg"/>
          <p:cNvPicPr>
            <a:picLocks noChangeAspect="1"/>
          </p:cNvPicPr>
          <p:nvPr/>
        </p:nvPicPr>
        <p:blipFill>
          <a:blip r:embed="rId2"/>
          <a:stretch>
            <a:fillRect/>
          </a:stretch>
        </p:blipFill>
        <p:spPr>
          <a:xfrm>
            <a:off x="4385570" y="4242815"/>
            <a:ext cx="2681840" cy="1882489"/>
          </a:xfrm>
          <a:prstGeom prst="rect">
            <a:avLst/>
          </a:prstGeom>
          <a:noFill/>
          <a:ln w="9525">
            <a:noFill/>
          </a:ln>
        </p:spPr>
      </p:pic>
      <p:sp>
        <p:nvSpPr>
          <p:cNvPr id="50180" name="TextBox 2"/>
          <p:cNvSpPr/>
          <p:nvPr/>
        </p:nvSpPr>
        <p:spPr>
          <a:xfrm>
            <a:off x="3752850" y="611188"/>
            <a:ext cx="5785558" cy="523220"/>
          </a:xfrm>
          <a:prstGeom prst="rect">
            <a:avLst/>
          </a:prstGeom>
          <a:noFill/>
          <a:ln w="9525">
            <a:noFill/>
          </a:ln>
        </p:spPr>
        <p:txBody>
          <a:bodyPr wrap="none">
            <a:spAutoFit/>
          </a:bodyPr>
          <a:lstStyle/>
          <a:p>
            <a:pPr eaLnBrk="1" hangingPunct="1"/>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第二节  临床护理心理评估基本方法</a:t>
            </a:r>
          </a:p>
        </p:txBody>
      </p:sp>
      <p:sp>
        <p:nvSpPr>
          <p:cNvPr id="2" name="Text Box 2">
            <a:extLst>
              <a:ext uri="{FF2B5EF4-FFF2-40B4-BE49-F238E27FC236}">
                <a16:creationId xmlns:a16="http://schemas.microsoft.com/office/drawing/2014/main" id="{80C35478-6CDC-27B4-16AB-4A81CB00E208}"/>
              </a:ext>
            </a:extLst>
          </p:cNvPr>
          <p:cNvSpPr txBox="1"/>
          <p:nvPr/>
        </p:nvSpPr>
        <p:spPr>
          <a:xfrm>
            <a:off x="863397" y="1273289"/>
            <a:ext cx="8741398" cy="1697324"/>
          </a:xfrm>
          <a:prstGeom prst="rect">
            <a:avLst/>
          </a:prstGeom>
          <a:noFill/>
          <a:ln w="9525">
            <a:noFill/>
          </a:ln>
        </p:spPr>
        <p:txBody>
          <a:bodyPr wrap="square">
            <a:spAutoFit/>
          </a:bodyPr>
          <a:lstStyle/>
          <a:p>
            <a:pPr marL="273050" indent="-273050">
              <a:lnSpc>
                <a:spcPct val="150000"/>
              </a:lnSpc>
            </a:pPr>
            <a:r>
              <a:rPr lang="en-US" altLang="zh-CN" sz="2800" b="1" dirty="0">
                <a:latin typeface="Arial" panose="020B0604020202020204" pitchFamily="34" charset="0"/>
                <a:ea typeface="楷体" panose="02010609060101010101" pitchFamily="49" charset="-122"/>
              </a:rPr>
              <a:t>2.</a:t>
            </a:r>
            <a:r>
              <a:rPr lang="zh-CN" altLang="en-US" sz="2800" b="1" dirty="0">
                <a:latin typeface="Arial" panose="020B0604020202020204" pitchFamily="34" charset="0"/>
                <a:ea typeface="楷体" panose="02010609060101010101" pitchFamily="49" charset="-122"/>
              </a:rPr>
              <a:t>常模的表示形式</a:t>
            </a:r>
            <a:endParaRPr lang="en-US" altLang="zh-CN" sz="2800" b="1" dirty="0">
              <a:solidFill>
                <a:srgbClr val="FF0000"/>
              </a:solidFill>
              <a:latin typeface="Arial" panose="020B0604020202020204" pitchFamily="34" charset="0"/>
              <a:ea typeface="楷体" panose="02010609060101010101" pitchFamily="49" charset="-122"/>
            </a:endParaRPr>
          </a:p>
          <a:p>
            <a:pPr marL="273050" indent="-273050">
              <a:lnSpc>
                <a:spcPct val="150000"/>
              </a:lnSpc>
            </a:pPr>
            <a:r>
              <a:rPr lang="zh-CN" altLang="en-US" sz="2000" dirty="0">
                <a:latin typeface="Arial" panose="020B0604020202020204" pitchFamily="34" charset="0"/>
                <a:ea typeface="楷体" panose="02010609060101010101" pitchFamily="49" charset="-122"/>
              </a:rPr>
              <a:t>  </a:t>
            </a:r>
            <a:r>
              <a:rPr lang="zh-CN" altLang="en-US" sz="2400" dirty="0">
                <a:latin typeface="Arial" panose="020B0604020202020204" pitchFamily="34" charset="0"/>
                <a:ea typeface="楷体" panose="02010609060101010101" pitchFamily="49" charset="-122"/>
              </a:rPr>
              <a:t> （</a:t>
            </a:r>
            <a:r>
              <a:rPr lang="en-US" altLang="zh-CN" sz="2400" dirty="0">
                <a:latin typeface="Arial" panose="020B0604020202020204" pitchFamily="34" charset="0"/>
                <a:ea typeface="楷体" panose="02010609060101010101" pitchFamily="49" charset="-122"/>
              </a:rPr>
              <a:t>3</a:t>
            </a:r>
            <a:r>
              <a:rPr lang="zh-CN" altLang="en-US" sz="2400" dirty="0">
                <a:latin typeface="Arial" panose="020B0604020202020204" pitchFamily="34" charset="0"/>
                <a:ea typeface="楷体" panose="02010609060101010101" pitchFamily="49" charset="-122"/>
              </a:rPr>
              <a:t>）心理测验的标准化</a:t>
            </a:r>
          </a:p>
          <a:p>
            <a:pPr marL="273050" indent="-273050">
              <a:lnSpc>
                <a:spcPct val="150000"/>
              </a:lnSpc>
            </a:pPr>
            <a:r>
              <a:rPr lang="en-US" altLang="zh-CN" sz="2000" dirty="0">
                <a:latin typeface="Arial" panose="020B0604020202020204" pitchFamily="34" charset="0"/>
                <a:ea typeface="楷体" panose="02010609060101010101" pitchFamily="49"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923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792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52559" y="2205183"/>
            <a:ext cx="8206775" cy="3049035"/>
          </a:xfrm>
          <a:prstGeom prst="rect">
            <a:avLst/>
          </a:prstGeom>
          <a:solidFill>
            <a:sysClr val="window" lastClr="FFFFFF"/>
          </a:solidFill>
          <a:ln w="19050" cap="flat" cmpd="sng" algn="ctr">
            <a:solidFill>
              <a:srgbClr val="4472C4">
                <a:lumMod val="75000"/>
              </a:srgbClr>
            </a:solidFill>
            <a:prstDash val="dash"/>
            <a:miter lim="800000"/>
          </a:ln>
          <a:effectLst/>
        </p:spPr>
        <p:txBody>
          <a:bodyPr rtlCol="0" anchor="ctr"/>
          <a:lstStyle/>
          <a:p>
            <a:pPr defTabSz="914400">
              <a:lnSpc>
                <a:spcPct val="150000"/>
              </a:lnSpc>
            </a:pPr>
            <a:endParaRPr lang="zh-CN" altLang="en-US" sz="1400" b="1" spc="250" dirty="0">
              <a:solidFill>
                <a:srgbClr val="5F5F5F"/>
              </a:solidFill>
              <a:latin typeface="微软雅黑" panose="020B0503020204020204" charset="-122"/>
              <a:ea typeface="微软雅黑" panose="020B0503020204020204" charset="-122"/>
              <a:sym typeface="Arial" panose="020B0604020202020204" pitchFamily="34" charset="0"/>
            </a:endParaRPr>
          </a:p>
        </p:txBody>
      </p:sp>
      <p:sp>
        <p:nvSpPr>
          <p:cNvPr id="5" name="圆"/>
          <p:cNvSpPr>
            <a:spLocks noChangeAspect="1"/>
          </p:cNvSpPr>
          <p:nvPr/>
        </p:nvSpPr>
        <p:spPr>
          <a:xfrm>
            <a:off x="658233" y="2690199"/>
            <a:ext cx="1057062" cy="1057062"/>
          </a:xfrm>
          <a:prstGeom prst="ellipse">
            <a:avLst/>
          </a:prstGeom>
          <a:no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sz="1600">
              <a:solidFill>
                <a:prstClr val="white"/>
              </a:solidFill>
              <a:latin typeface="微软雅黑" panose="020B0503020204020204" charset="-122"/>
              <a:ea typeface="微软雅黑" panose="020B0503020204020204" charset="-122"/>
            </a:endParaRPr>
          </a:p>
        </p:txBody>
      </p:sp>
      <p:sp>
        <p:nvSpPr>
          <p:cNvPr id="6" name="图标"/>
          <p:cNvSpPr>
            <a:spLocks noChangeAspect="1" noEditPoints="1" noChangeArrowheads="1"/>
          </p:cNvSpPr>
          <p:nvPr/>
        </p:nvSpPr>
        <p:spPr bwMode="auto">
          <a:xfrm>
            <a:off x="981191" y="2973170"/>
            <a:ext cx="411145" cy="491117"/>
          </a:xfrm>
          <a:custGeom>
            <a:avLst/>
            <a:gdLst>
              <a:gd name="connsiteX0" fmla="*/ 114789 w 506980"/>
              <a:gd name="connsiteY0" fmla="*/ 531639 h 605592"/>
              <a:gd name="connsiteX1" fmla="*/ 477355 w 506980"/>
              <a:gd name="connsiteY1" fmla="*/ 531639 h 605592"/>
              <a:gd name="connsiteX2" fmla="*/ 506973 w 506980"/>
              <a:gd name="connsiteY2" fmla="*/ 568348 h 605592"/>
              <a:gd name="connsiteX3" fmla="*/ 476983 w 506980"/>
              <a:gd name="connsiteY3" fmla="*/ 605521 h 605592"/>
              <a:gd name="connsiteX4" fmla="*/ 122588 w 506980"/>
              <a:gd name="connsiteY4" fmla="*/ 605521 h 605592"/>
              <a:gd name="connsiteX5" fmla="*/ 114789 w 506980"/>
              <a:gd name="connsiteY5" fmla="*/ 531639 h 605592"/>
              <a:gd name="connsiteX6" fmla="*/ 126772 w 506980"/>
              <a:gd name="connsiteY6" fmla="*/ 407405 h 605592"/>
              <a:gd name="connsiteX7" fmla="*/ 114610 w 506980"/>
              <a:gd name="connsiteY7" fmla="*/ 419456 h 605592"/>
              <a:gd name="connsiteX8" fmla="*/ 126772 w 506980"/>
              <a:gd name="connsiteY8" fmla="*/ 431599 h 605592"/>
              <a:gd name="connsiteX9" fmla="*/ 287485 w 506980"/>
              <a:gd name="connsiteY9" fmla="*/ 431599 h 605592"/>
              <a:gd name="connsiteX10" fmla="*/ 299555 w 506980"/>
              <a:gd name="connsiteY10" fmla="*/ 419456 h 605592"/>
              <a:gd name="connsiteX11" fmla="*/ 287485 w 506980"/>
              <a:gd name="connsiteY11" fmla="*/ 407405 h 605592"/>
              <a:gd name="connsiteX12" fmla="*/ 137449 w 506980"/>
              <a:gd name="connsiteY12" fmla="*/ 300062 h 605592"/>
              <a:gd name="connsiteX13" fmla="*/ 125287 w 506980"/>
              <a:gd name="connsiteY13" fmla="*/ 312205 h 605592"/>
              <a:gd name="connsiteX14" fmla="*/ 137449 w 506980"/>
              <a:gd name="connsiteY14" fmla="*/ 324348 h 605592"/>
              <a:gd name="connsiteX15" fmla="*/ 392585 w 506980"/>
              <a:gd name="connsiteY15" fmla="*/ 324348 h 605592"/>
              <a:gd name="connsiteX16" fmla="*/ 404654 w 506980"/>
              <a:gd name="connsiteY16" fmla="*/ 312205 h 605592"/>
              <a:gd name="connsiteX17" fmla="*/ 392585 w 506980"/>
              <a:gd name="connsiteY17" fmla="*/ 300062 h 605592"/>
              <a:gd name="connsiteX18" fmla="*/ 159732 w 506980"/>
              <a:gd name="connsiteY18" fmla="*/ 192347 h 605592"/>
              <a:gd name="connsiteX19" fmla="*/ 147569 w 506980"/>
              <a:gd name="connsiteY19" fmla="*/ 204398 h 605592"/>
              <a:gd name="connsiteX20" fmla="*/ 159732 w 506980"/>
              <a:gd name="connsiteY20" fmla="*/ 216541 h 605592"/>
              <a:gd name="connsiteX21" fmla="*/ 414867 w 506980"/>
              <a:gd name="connsiteY21" fmla="*/ 216541 h 605592"/>
              <a:gd name="connsiteX22" fmla="*/ 426937 w 506980"/>
              <a:gd name="connsiteY22" fmla="*/ 204398 h 605592"/>
              <a:gd name="connsiteX23" fmla="*/ 414867 w 506980"/>
              <a:gd name="connsiteY23" fmla="*/ 192347 h 605592"/>
              <a:gd name="connsiteX24" fmla="*/ 54673 w 506980"/>
              <a:gd name="connsiteY24" fmla="*/ 93711 h 605592"/>
              <a:gd name="connsiteX25" fmla="*/ 77459 w 506980"/>
              <a:gd name="connsiteY25" fmla="*/ 94175 h 605592"/>
              <a:gd name="connsiteX26" fmla="*/ 71693 w 506980"/>
              <a:gd name="connsiteY26" fmla="*/ 148329 h 605592"/>
              <a:gd name="connsiteX27" fmla="*/ 53185 w 506980"/>
              <a:gd name="connsiteY27" fmla="*/ 148329 h 605592"/>
              <a:gd name="connsiteX28" fmla="*/ 54673 w 506980"/>
              <a:gd name="connsiteY28" fmla="*/ 93711 h 605592"/>
              <a:gd name="connsiteX29" fmla="*/ 167995 w 506980"/>
              <a:gd name="connsiteY29" fmla="*/ 85004 h 605592"/>
              <a:gd name="connsiteX30" fmla="*/ 155832 w 506980"/>
              <a:gd name="connsiteY30" fmla="*/ 97147 h 605592"/>
              <a:gd name="connsiteX31" fmla="*/ 167995 w 506980"/>
              <a:gd name="connsiteY31" fmla="*/ 109290 h 605592"/>
              <a:gd name="connsiteX32" fmla="*/ 423130 w 506980"/>
              <a:gd name="connsiteY32" fmla="*/ 109290 h 605592"/>
              <a:gd name="connsiteX33" fmla="*/ 435293 w 506980"/>
              <a:gd name="connsiteY33" fmla="*/ 97147 h 605592"/>
              <a:gd name="connsiteX34" fmla="*/ 423130 w 506980"/>
              <a:gd name="connsiteY34" fmla="*/ 85004 h 605592"/>
              <a:gd name="connsiteX35" fmla="*/ 86199 w 506980"/>
              <a:gd name="connsiteY35" fmla="*/ 0 h 605592"/>
              <a:gd name="connsiteX36" fmla="*/ 445877 w 506980"/>
              <a:gd name="connsiteY36" fmla="*/ 0 h 605592"/>
              <a:gd name="connsiteX37" fmla="*/ 470574 w 506980"/>
              <a:gd name="connsiteY37" fmla="*/ 20764 h 605592"/>
              <a:gd name="connsiteX38" fmla="*/ 459432 w 506980"/>
              <a:gd name="connsiteY38" fmla="*/ 300062 h 605592"/>
              <a:gd name="connsiteX39" fmla="*/ 433807 w 506980"/>
              <a:gd name="connsiteY39" fmla="*/ 507518 h 605592"/>
              <a:gd name="connsiteX40" fmla="*/ 92977 w 506980"/>
              <a:gd name="connsiteY40" fmla="*/ 507518 h 605592"/>
              <a:gd name="connsiteX41" fmla="*/ 84342 w 506980"/>
              <a:gd name="connsiteY41" fmla="*/ 527263 h 605592"/>
              <a:gd name="connsiteX42" fmla="*/ 98826 w 506980"/>
              <a:gd name="connsiteY42" fmla="*/ 600308 h 605592"/>
              <a:gd name="connsiteX43" fmla="*/ 92977 w 506980"/>
              <a:gd name="connsiteY43" fmla="*/ 605592 h 605592"/>
              <a:gd name="connsiteX44" fmla="*/ 92513 w 506980"/>
              <a:gd name="connsiteY44" fmla="*/ 605592 h 605592"/>
              <a:gd name="connsiteX45" fmla="*/ 53240 w 506980"/>
              <a:gd name="connsiteY45" fmla="*/ 561097 h 605592"/>
              <a:gd name="connsiteX46" fmla="*/ 76543 w 506980"/>
              <a:gd name="connsiteY46" fmla="*/ 246946 h 605592"/>
              <a:gd name="connsiteX47" fmla="*/ 102168 w 506980"/>
              <a:gd name="connsiteY47" fmla="*/ 79257 h 605592"/>
              <a:gd name="connsiteX48" fmla="*/ 86199 w 506980"/>
              <a:gd name="connsiteY48" fmla="*/ 0 h 605592"/>
              <a:gd name="connsiteX49" fmla="*/ 50709 w 506980"/>
              <a:gd name="connsiteY49" fmla="*/ 0 h 605592"/>
              <a:gd name="connsiteX50" fmla="*/ 77813 w 506980"/>
              <a:gd name="connsiteY50" fmla="*/ 70075 h 605592"/>
              <a:gd name="connsiteX51" fmla="*/ 40127 w 506980"/>
              <a:gd name="connsiteY51" fmla="*/ 69612 h 605592"/>
              <a:gd name="connsiteX52" fmla="*/ 28431 w 506980"/>
              <a:gd name="connsiteY52" fmla="*/ 84164 h 605592"/>
              <a:gd name="connsiteX53" fmla="*/ 24161 w 506980"/>
              <a:gd name="connsiteY53" fmla="*/ 148399 h 605592"/>
              <a:gd name="connsiteX54" fmla="*/ 398 w 506980"/>
              <a:gd name="connsiteY54" fmla="*/ 73041 h 605592"/>
              <a:gd name="connsiteX55" fmla="*/ 50709 w 506980"/>
              <a:gd name="connsiteY55"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06980" h="605592">
                <a:moveTo>
                  <a:pt x="114789" y="531639"/>
                </a:moveTo>
                <a:lnTo>
                  <a:pt x="477355" y="531639"/>
                </a:lnTo>
                <a:cubicBezTo>
                  <a:pt x="493788" y="531639"/>
                  <a:pt x="507344" y="548047"/>
                  <a:pt x="506973" y="568348"/>
                </a:cubicBezTo>
                <a:cubicBezTo>
                  <a:pt x="506973" y="589113"/>
                  <a:pt x="493417" y="605521"/>
                  <a:pt x="476983" y="605521"/>
                </a:cubicBezTo>
                <a:lnTo>
                  <a:pt x="122588" y="605521"/>
                </a:lnTo>
                <a:cubicBezTo>
                  <a:pt x="129273" y="585220"/>
                  <a:pt x="125374" y="554814"/>
                  <a:pt x="114789" y="531639"/>
                </a:cubicBezTo>
                <a:close/>
                <a:moveTo>
                  <a:pt x="126772" y="407405"/>
                </a:moveTo>
                <a:cubicBezTo>
                  <a:pt x="120087" y="407405"/>
                  <a:pt x="114610" y="412689"/>
                  <a:pt x="114610" y="419456"/>
                </a:cubicBezTo>
                <a:cubicBezTo>
                  <a:pt x="114610" y="426315"/>
                  <a:pt x="119994" y="431599"/>
                  <a:pt x="126772" y="431599"/>
                </a:cubicBezTo>
                <a:lnTo>
                  <a:pt x="287485" y="431599"/>
                </a:lnTo>
                <a:cubicBezTo>
                  <a:pt x="293799" y="431599"/>
                  <a:pt x="299555" y="426315"/>
                  <a:pt x="299555" y="419456"/>
                </a:cubicBezTo>
                <a:cubicBezTo>
                  <a:pt x="299555" y="412689"/>
                  <a:pt x="294263" y="407405"/>
                  <a:pt x="287485" y="407405"/>
                </a:cubicBezTo>
                <a:close/>
                <a:moveTo>
                  <a:pt x="137449" y="300062"/>
                </a:moveTo>
                <a:cubicBezTo>
                  <a:pt x="130764" y="300062"/>
                  <a:pt x="125287" y="305438"/>
                  <a:pt x="125287" y="312205"/>
                </a:cubicBezTo>
                <a:cubicBezTo>
                  <a:pt x="125287" y="318972"/>
                  <a:pt x="130579" y="324348"/>
                  <a:pt x="137449" y="324348"/>
                </a:cubicBezTo>
                <a:lnTo>
                  <a:pt x="392585" y="324348"/>
                </a:lnTo>
                <a:cubicBezTo>
                  <a:pt x="399362" y="324348"/>
                  <a:pt x="404654" y="318972"/>
                  <a:pt x="404654" y="312205"/>
                </a:cubicBezTo>
                <a:cubicBezTo>
                  <a:pt x="404654" y="305438"/>
                  <a:pt x="399362" y="300062"/>
                  <a:pt x="392585" y="300062"/>
                </a:cubicBezTo>
                <a:close/>
                <a:moveTo>
                  <a:pt x="159732" y="192347"/>
                </a:moveTo>
                <a:cubicBezTo>
                  <a:pt x="153047" y="192347"/>
                  <a:pt x="147569" y="197631"/>
                  <a:pt x="147569" y="204398"/>
                </a:cubicBezTo>
                <a:cubicBezTo>
                  <a:pt x="147569" y="211258"/>
                  <a:pt x="152861" y="216541"/>
                  <a:pt x="159732" y="216541"/>
                </a:cubicBezTo>
                <a:lnTo>
                  <a:pt x="414867" y="216541"/>
                </a:lnTo>
                <a:cubicBezTo>
                  <a:pt x="421645" y="216541"/>
                  <a:pt x="426937" y="211258"/>
                  <a:pt x="426937" y="204398"/>
                </a:cubicBezTo>
                <a:cubicBezTo>
                  <a:pt x="426937" y="197631"/>
                  <a:pt x="421645" y="192347"/>
                  <a:pt x="414867" y="192347"/>
                </a:cubicBezTo>
                <a:close/>
                <a:moveTo>
                  <a:pt x="54673" y="93711"/>
                </a:moveTo>
                <a:lnTo>
                  <a:pt x="77459" y="94175"/>
                </a:lnTo>
                <a:cubicBezTo>
                  <a:pt x="76529" y="110588"/>
                  <a:pt x="74111" y="129041"/>
                  <a:pt x="71693" y="148329"/>
                </a:cubicBezTo>
                <a:lnTo>
                  <a:pt x="53185" y="148329"/>
                </a:lnTo>
                <a:cubicBezTo>
                  <a:pt x="57556" y="135254"/>
                  <a:pt x="58021" y="116894"/>
                  <a:pt x="54673" y="93711"/>
                </a:cubicBezTo>
                <a:close/>
                <a:moveTo>
                  <a:pt x="167995" y="85004"/>
                </a:moveTo>
                <a:cubicBezTo>
                  <a:pt x="161217" y="85004"/>
                  <a:pt x="155832" y="90380"/>
                  <a:pt x="155832" y="97147"/>
                </a:cubicBezTo>
                <a:cubicBezTo>
                  <a:pt x="155832" y="103914"/>
                  <a:pt x="161217" y="109290"/>
                  <a:pt x="167995" y="109290"/>
                </a:cubicBezTo>
                <a:lnTo>
                  <a:pt x="423130" y="109290"/>
                </a:lnTo>
                <a:cubicBezTo>
                  <a:pt x="429908" y="109290"/>
                  <a:pt x="435293" y="103914"/>
                  <a:pt x="435293" y="97147"/>
                </a:cubicBezTo>
                <a:cubicBezTo>
                  <a:pt x="435293" y="90380"/>
                  <a:pt x="429908" y="85004"/>
                  <a:pt x="423130" y="85004"/>
                </a:cubicBezTo>
                <a:close/>
                <a:moveTo>
                  <a:pt x="86199" y="0"/>
                </a:moveTo>
                <a:lnTo>
                  <a:pt x="445877" y="0"/>
                </a:lnTo>
                <a:cubicBezTo>
                  <a:pt x="456554" y="0"/>
                  <a:pt x="466674" y="8158"/>
                  <a:pt x="470574" y="20764"/>
                </a:cubicBezTo>
                <a:cubicBezTo>
                  <a:pt x="500005" y="112628"/>
                  <a:pt x="480229" y="203934"/>
                  <a:pt x="459432" y="300062"/>
                </a:cubicBezTo>
                <a:cubicBezTo>
                  <a:pt x="444949" y="367823"/>
                  <a:pt x="429908" y="437903"/>
                  <a:pt x="433807" y="507518"/>
                </a:cubicBezTo>
                <a:lnTo>
                  <a:pt x="92977" y="507518"/>
                </a:lnTo>
                <a:cubicBezTo>
                  <a:pt x="79700" y="507518"/>
                  <a:pt x="78586" y="521979"/>
                  <a:pt x="84342" y="527263"/>
                </a:cubicBezTo>
                <a:cubicBezTo>
                  <a:pt x="98826" y="543300"/>
                  <a:pt x="106625" y="582881"/>
                  <a:pt x="98826" y="600308"/>
                </a:cubicBezTo>
                <a:cubicBezTo>
                  <a:pt x="96319" y="605592"/>
                  <a:pt x="94462" y="605592"/>
                  <a:pt x="92977" y="605592"/>
                </a:cubicBezTo>
                <a:lnTo>
                  <a:pt x="92513" y="605592"/>
                </a:lnTo>
                <a:cubicBezTo>
                  <a:pt x="73572" y="605592"/>
                  <a:pt x="60574" y="590668"/>
                  <a:pt x="53240" y="561097"/>
                </a:cubicBezTo>
                <a:cubicBezTo>
                  <a:pt x="30957" y="469791"/>
                  <a:pt x="55189" y="351416"/>
                  <a:pt x="76543" y="246946"/>
                </a:cubicBezTo>
                <a:cubicBezTo>
                  <a:pt x="76543" y="246946"/>
                  <a:pt x="104211" y="116428"/>
                  <a:pt x="102168" y="79257"/>
                </a:cubicBezTo>
                <a:cubicBezTo>
                  <a:pt x="102633" y="47369"/>
                  <a:pt x="98269" y="20301"/>
                  <a:pt x="86199" y="0"/>
                </a:cubicBezTo>
                <a:close/>
                <a:moveTo>
                  <a:pt x="50709" y="0"/>
                </a:moveTo>
                <a:cubicBezTo>
                  <a:pt x="51266" y="464"/>
                  <a:pt x="73358" y="7508"/>
                  <a:pt x="77813" y="70075"/>
                </a:cubicBezTo>
                <a:lnTo>
                  <a:pt x="40127" y="69612"/>
                </a:lnTo>
                <a:cubicBezTo>
                  <a:pt x="26389" y="69612"/>
                  <a:pt x="28059" y="80734"/>
                  <a:pt x="28431" y="84164"/>
                </a:cubicBezTo>
                <a:cubicBezTo>
                  <a:pt x="39013" y="134866"/>
                  <a:pt x="24625" y="148399"/>
                  <a:pt x="24161" y="148399"/>
                </a:cubicBezTo>
                <a:cubicBezTo>
                  <a:pt x="-1644" y="137925"/>
                  <a:pt x="-623" y="95287"/>
                  <a:pt x="398" y="73041"/>
                </a:cubicBezTo>
                <a:cubicBezTo>
                  <a:pt x="1326" y="46809"/>
                  <a:pt x="15714" y="0"/>
                  <a:pt x="50709" y="0"/>
                </a:cubicBezTo>
                <a:close/>
              </a:path>
            </a:pathLst>
          </a:custGeom>
          <a:solidFill>
            <a:schemeClr val="accent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fontAlgn="base">
              <a:spcBef>
                <a:spcPct val="0"/>
              </a:spcBef>
              <a:spcAft>
                <a:spcPct val="0"/>
              </a:spcAft>
              <a:defRPr/>
            </a:pPr>
            <a:endParaRPr lang="zh-CN" altLang="en-US" sz="1600">
              <a:solidFill>
                <a:srgbClr val="5F5F5F"/>
              </a:solidFill>
              <a:latin typeface="微软雅黑" panose="020B0503020204020204" charset="-122"/>
              <a:ea typeface="微软雅黑" panose="020B0503020204020204" charset="-122"/>
            </a:endParaRPr>
          </a:p>
        </p:txBody>
      </p:sp>
      <p:sp>
        <p:nvSpPr>
          <p:cNvPr id="8" name="Rectangle 3"/>
          <p:cNvSpPr>
            <a:spLocks noChangeArrowheads="1"/>
          </p:cNvSpPr>
          <p:nvPr/>
        </p:nvSpPr>
        <p:spPr bwMode="auto">
          <a:xfrm>
            <a:off x="2953359" y="2355400"/>
            <a:ext cx="7207454" cy="2576667"/>
          </a:xfrm>
          <a:prstGeom prst="rect">
            <a:avLst/>
          </a:prstGeom>
          <a:noFill/>
          <a:ln>
            <a:noFill/>
          </a:ln>
          <a:effectLst/>
        </p:spPr>
        <p:txBody>
          <a:bodyPr wrap="square">
            <a:spAutoFit/>
          </a:bodyPr>
          <a:lstStyle>
            <a:lvl1pPr>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1pPr>
            <a:lvl2pPr marL="800100" indent="-342900">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2pPr>
            <a:lvl3pPr marL="1257300" indent="-342900">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9pPr>
          </a:lstStyle>
          <a:p>
            <a:pPr algn="just">
              <a:lnSpc>
                <a:spcPct val="150000"/>
              </a:lnSpc>
              <a:spcAft>
                <a:spcPts val="0"/>
              </a:spcAft>
            </a:pPr>
            <a:r>
              <a:rPr lang="zh-CN" altLang="en-US" sz="2800" dirty="0">
                <a:latin typeface="楷体" panose="02010609060101010101" pitchFamily="49" charset="-122"/>
                <a:ea typeface="楷体" panose="02010609060101010101" pitchFamily="49" charset="-122"/>
                <a:sym typeface="+mn-ea"/>
              </a:rPr>
              <a:t>一、心理测验法的概念</a:t>
            </a:r>
            <a:endParaRPr lang="en-US" altLang="zh-CN" sz="2800" dirty="0">
              <a:latin typeface="楷体" panose="02010609060101010101" pitchFamily="49" charset="-122"/>
              <a:ea typeface="楷体" panose="02010609060101010101" pitchFamily="49" charset="-122"/>
              <a:sym typeface="+mn-ea"/>
            </a:endParaRPr>
          </a:p>
          <a:p>
            <a:pPr algn="just">
              <a:lnSpc>
                <a:spcPct val="150000"/>
              </a:lnSpc>
              <a:spcAft>
                <a:spcPts val="0"/>
              </a:spcAft>
            </a:pPr>
            <a:r>
              <a:rPr lang="en-US" altLang="zh-CN" sz="2800" dirty="0">
                <a:latin typeface="楷体" panose="02010609060101010101" pitchFamily="49" charset="-122"/>
                <a:ea typeface="楷体" panose="02010609060101010101" pitchFamily="49" charset="-122"/>
                <a:sym typeface="+mn-ea"/>
              </a:rPr>
              <a:t>二、</a:t>
            </a:r>
            <a:r>
              <a:rPr lang="zh-CN" altLang="en-US" sz="2800" dirty="0">
                <a:latin typeface="楷体" panose="02010609060101010101" pitchFamily="49" charset="-122"/>
                <a:ea typeface="楷体" panose="02010609060101010101" pitchFamily="49" charset="-122"/>
                <a:sym typeface="+mn-ea"/>
              </a:rPr>
              <a:t>心理测验的基本特征（信度、效度、常模、标准化）</a:t>
            </a:r>
          </a:p>
          <a:p>
            <a:pPr algn="just">
              <a:lnSpc>
                <a:spcPct val="150000"/>
              </a:lnSpc>
              <a:spcAft>
                <a:spcPts val="0"/>
              </a:spcAft>
            </a:pPr>
            <a:endParaRPr lang="en-US" altLang="zh-CN" sz="2800" dirty="0">
              <a:latin typeface="楷体" panose="02010609060101010101" pitchFamily="49" charset="-122"/>
              <a:ea typeface="楷体" panose="02010609060101010101" pitchFamily="49" charset="-122"/>
              <a:sym typeface="+mn-ea"/>
            </a:endParaRPr>
          </a:p>
        </p:txBody>
      </p:sp>
      <p:sp>
        <p:nvSpPr>
          <p:cNvPr id="9" name="文本框 8"/>
          <p:cNvSpPr txBox="1"/>
          <p:nvPr/>
        </p:nvSpPr>
        <p:spPr>
          <a:xfrm>
            <a:off x="2275235" y="617597"/>
            <a:ext cx="7126936" cy="645160"/>
          </a:xfrm>
          <a:prstGeom prst="rect">
            <a:avLst/>
          </a:prstGeom>
          <a:noFill/>
        </p:spPr>
        <p:txBody>
          <a:bodyPr wrap="square" rtlCol="0">
            <a:spAutoFit/>
          </a:bodyPr>
          <a:lstStyle/>
          <a:p>
            <a:pPr algn="ctr" defTabSz="914400"/>
            <a:r>
              <a:rPr lang="zh-CN" altLang="en-US" sz="3600" dirty="0">
                <a:solidFill>
                  <a:srgbClr val="000000"/>
                </a:solidFill>
                <a:latin typeface="黑体" panose="02010609060101010101" pitchFamily="49" charset="-122"/>
                <a:ea typeface="黑体" panose="02010609060101010101" pitchFamily="49" charset="-122"/>
              </a:rPr>
              <a:t>三</a:t>
            </a:r>
            <a:r>
              <a:rPr lang="en-US" altLang="zh-CN" sz="3600" dirty="0">
                <a:solidFill>
                  <a:srgbClr val="000000"/>
                </a:solidFill>
                <a:latin typeface="黑体" panose="02010609060101010101" pitchFamily="49" charset="-122"/>
                <a:ea typeface="黑体" panose="02010609060101010101" pitchFamily="49" charset="-122"/>
              </a:rPr>
              <a:t> </a:t>
            </a:r>
            <a:r>
              <a:rPr lang="zh-CN" altLang="en-US" sz="3600" dirty="0">
                <a:solidFill>
                  <a:srgbClr val="000000"/>
                </a:solidFill>
                <a:latin typeface="黑体" panose="02010609060101010101" pitchFamily="49" charset="-122"/>
                <a:ea typeface="黑体" panose="02010609060101010101" pitchFamily="49" charset="-122"/>
              </a:rPr>
              <a:t>小结</a:t>
            </a:r>
          </a:p>
        </p:txBody>
      </p:sp>
    </p:spTree>
  </p:cSld>
  <p:clrMapOvr>
    <a:masterClrMapping/>
  </p:clrMapOvr>
  <mc:AlternateContent xmlns:mc="http://schemas.openxmlformats.org/markup-compatibility/2006" xmlns:p14="http://schemas.microsoft.com/office/powerpoint/2010/main">
    <mc:Choice Requires="p14">
      <p:transition spd="slow" p14:dur="1399"/>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C:\Users\lenovo\AppData\Local\Microsoft\Windows\Temporary Internet Files\Content.IE5\61NVIO95\MC900428903[1].wmf"/>
          <p:cNvPicPr>
            <a:picLocks noChangeAspect="1"/>
          </p:cNvPicPr>
          <p:nvPr/>
        </p:nvPicPr>
        <p:blipFill>
          <a:blip r:embed="rId3"/>
          <a:stretch>
            <a:fillRect/>
          </a:stretch>
        </p:blipFill>
        <p:spPr>
          <a:xfrm>
            <a:off x="3000375" y="374650"/>
            <a:ext cx="6211888" cy="5214938"/>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Rectangle 2"/>
          <p:cNvSpPr>
            <a:spLocks noGrp="1"/>
          </p:cNvSpPr>
          <p:nvPr>
            <p:ph type="title" idx="4294967295"/>
          </p:nvPr>
        </p:nvSpPr>
        <p:spPr>
          <a:xfrm>
            <a:off x="2133600" y="304800"/>
            <a:ext cx="7772400" cy="1143000"/>
          </a:xfrm>
        </p:spPr>
        <p:txBody>
          <a:bodyPr vert="horz" wrap="square" lIns="91440" tIns="45720" rIns="91440" bIns="45720" anchor="b" anchorCtr="0"/>
          <a:lstStyle/>
          <a:p>
            <a:pPr eaLnBrk="1" hangingPunct="1"/>
            <a:r>
              <a:rPr lang="zh-CN" altLang="en-US" sz="4400" dirty="0">
                <a:solidFill>
                  <a:schemeClr val="tx1"/>
                </a:solidFill>
                <a:latin typeface="汉仪旗黑-85S" pitchFamily="18" charset="-122"/>
                <a:sym typeface="微软雅黑" panose="020B0503020204020204" charset="-122"/>
              </a:rPr>
              <a:t>学习内容</a:t>
            </a:r>
          </a:p>
        </p:txBody>
      </p:sp>
      <p:sp>
        <p:nvSpPr>
          <p:cNvPr id="68614" name="Rectangle 3" descr="Rectangle: Click to edit Master text styles&#10;Second level&#10;Third level&#10;Fourth level&#10;Fifth level"/>
          <p:cNvSpPr>
            <a:spLocks noGrp="1"/>
          </p:cNvSpPr>
          <p:nvPr>
            <p:ph idx="4294967295"/>
          </p:nvPr>
        </p:nvSpPr>
        <p:spPr>
          <a:xfrm>
            <a:off x="1764512" y="1665351"/>
            <a:ext cx="5667731" cy="4114800"/>
          </a:xfrm>
        </p:spPr>
        <p:txBody>
          <a:bodyPr vert="horz" wrap="square" lIns="91440" tIns="45720" rIns="91440" bIns="45720" anchor="t" anchorCtr="0"/>
          <a:lstStyle/>
          <a:p>
            <a:pPr marL="0" indent="0" eaLnBrk="1" hangingPunct="1">
              <a:lnSpc>
                <a:spcPct val="150000"/>
              </a:lnSpc>
              <a:spcBef>
                <a:spcPct val="20000"/>
              </a:spcBef>
              <a:spcAft>
                <a:spcPct val="0"/>
              </a:spcAft>
              <a:buClr>
                <a:srgbClr val="50AAD2"/>
              </a:buClr>
              <a:buSzPct val="110000"/>
              <a:buNone/>
            </a:pPr>
            <a:r>
              <a:rPr lang="zh-CN" altLang="en-US" sz="3200" b="1" dirty="0">
                <a:solidFill>
                  <a:schemeClr val="tx1"/>
                </a:solidFill>
                <a:latin typeface="楷体" panose="02010609060101010101" pitchFamily="49" charset="-122"/>
                <a:ea typeface="楷体" panose="02010609060101010101" pitchFamily="49" charset="-122"/>
                <a:sym typeface="微软雅黑" panose="020B0503020204020204" charset="-122"/>
              </a:rPr>
              <a:t>一、心理测验法的概念</a:t>
            </a:r>
            <a:endParaRPr lang="en-US" altLang="zh-CN" sz="3200" b="1" dirty="0">
              <a:solidFill>
                <a:schemeClr val="tx1"/>
              </a:solidFill>
              <a:latin typeface="楷体" panose="02010609060101010101" pitchFamily="49" charset="-122"/>
              <a:ea typeface="楷体" panose="02010609060101010101" pitchFamily="49" charset="-122"/>
              <a:sym typeface="微软雅黑" panose="020B0503020204020204" charset="-122"/>
            </a:endParaRPr>
          </a:p>
          <a:p>
            <a:pPr marL="0" indent="0" eaLnBrk="1" hangingPunct="1">
              <a:lnSpc>
                <a:spcPct val="150000"/>
              </a:lnSpc>
              <a:spcBef>
                <a:spcPct val="20000"/>
              </a:spcBef>
              <a:spcAft>
                <a:spcPct val="0"/>
              </a:spcAft>
              <a:buClr>
                <a:srgbClr val="50AAD2"/>
              </a:buClr>
              <a:buSzPct val="110000"/>
              <a:buNone/>
            </a:pPr>
            <a:r>
              <a:rPr lang="zh-CN" altLang="en-US" sz="3200" b="1" dirty="0">
                <a:solidFill>
                  <a:schemeClr val="tx1"/>
                </a:solidFill>
                <a:latin typeface="楷体" panose="02010609060101010101" pitchFamily="49" charset="-122"/>
                <a:ea typeface="楷体" panose="02010609060101010101" pitchFamily="49" charset="-122"/>
                <a:sym typeface="微软雅黑" panose="020B0503020204020204" charset="-122"/>
              </a:rPr>
              <a:t>二、</a:t>
            </a:r>
            <a:r>
              <a:rPr lang="zh-CN" altLang="en-US" sz="3200" b="1" dirty="0">
                <a:sym typeface="微软雅黑" panose="020B0503020204020204" charset="-122"/>
              </a:rPr>
              <a:t>心理测验的基本特征</a:t>
            </a:r>
            <a:endParaRPr lang="en-US" altLang="zh-CN" sz="3200" b="1" dirty="0">
              <a:solidFill>
                <a:schemeClr val="tx1"/>
              </a:solidFill>
              <a:latin typeface="楷体" panose="02010609060101010101" pitchFamily="49" charset="-122"/>
              <a:ea typeface="楷体" panose="02010609060101010101" pitchFamily="49" charset="-122"/>
              <a:sym typeface="微软雅黑" panose="020B0503020204020204" charset="-122"/>
            </a:endParaRPr>
          </a:p>
          <a:p>
            <a:pPr marL="0" indent="0" eaLnBrk="1" hangingPunct="1">
              <a:lnSpc>
                <a:spcPct val="150000"/>
              </a:lnSpc>
              <a:spcBef>
                <a:spcPct val="20000"/>
              </a:spcBef>
              <a:spcAft>
                <a:spcPct val="0"/>
              </a:spcAft>
              <a:buClr>
                <a:srgbClr val="50AAD2"/>
              </a:buClr>
              <a:buSzPct val="110000"/>
              <a:buNone/>
            </a:pPr>
            <a:r>
              <a:rPr lang="zh-CN" altLang="en-US" sz="3200" b="1" dirty="0">
                <a:solidFill>
                  <a:schemeClr val="tx1"/>
                </a:solidFill>
                <a:latin typeface="楷体" panose="02010609060101010101" pitchFamily="49" charset="-122"/>
                <a:ea typeface="楷体" panose="02010609060101010101" pitchFamily="49" charset="-122"/>
                <a:sym typeface="微软雅黑" panose="020B0503020204020204" charset="-122"/>
              </a:rPr>
              <a:t>三、小结</a:t>
            </a:r>
            <a:endParaRPr lang="en-US" altLang="zh-CN" sz="3200" b="1" dirty="0">
              <a:solidFill>
                <a:schemeClr val="tx1"/>
              </a:solidFill>
              <a:latin typeface="楷体" panose="02010609060101010101" pitchFamily="49" charset="-122"/>
              <a:ea typeface="楷体" panose="02010609060101010101" pitchFamily="49" charset="-122"/>
              <a:sym typeface="微软雅黑" panose="020B0503020204020204" charset="-122"/>
            </a:endParaRPr>
          </a:p>
          <a:p>
            <a:pPr marL="0" indent="0" eaLnBrk="1" hangingPunct="1">
              <a:lnSpc>
                <a:spcPct val="150000"/>
              </a:lnSpc>
              <a:spcBef>
                <a:spcPct val="20000"/>
              </a:spcBef>
              <a:spcAft>
                <a:spcPct val="0"/>
              </a:spcAft>
              <a:buClr>
                <a:srgbClr val="50AAD2"/>
              </a:buClr>
              <a:buSzPct val="110000"/>
              <a:buNone/>
            </a:pPr>
            <a:endParaRPr lang="zh-CN" altLang="en-US" sz="3200" b="1" dirty="0">
              <a:solidFill>
                <a:schemeClr val="tx1"/>
              </a:solidFill>
              <a:latin typeface="楷体" panose="02010609060101010101" pitchFamily="49" charset="-122"/>
              <a:ea typeface="楷体" panose="02010609060101010101" pitchFamily="49" charset="-122"/>
              <a:sym typeface="微软雅黑" panose="020B0503020204020204" charset="-122"/>
            </a:endParaRPr>
          </a:p>
        </p:txBody>
      </p:sp>
      <p:pic>
        <p:nvPicPr>
          <p:cNvPr id="2" name="PA_图片 3"/>
          <p:cNvPicPr>
            <a:picLocks noChangeAspect="1"/>
          </p:cNvPicPr>
          <p:nvPr>
            <p:custDataLst>
              <p:tags r:id="rId2"/>
            </p:custDataLst>
          </p:nvPr>
        </p:nvPicPr>
        <p:blipFill>
          <a:blip r:embed="rId4" cstate="screen"/>
          <a:stretch>
            <a:fillRect/>
          </a:stretch>
        </p:blipFill>
        <p:spPr>
          <a:xfrm>
            <a:off x="8178394" y="1422197"/>
            <a:ext cx="4013606" cy="4013606"/>
          </a:xfrm>
          <a:prstGeom prst="rect">
            <a:avLst/>
          </a:prstGeom>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Rectangle 2"/>
          <p:cNvSpPr>
            <a:spLocks noGrp="1"/>
          </p:cNvSpPr>
          <p:nvPr>
            <p:ph type="title" idx="4294967295"/>
          </p:nvPr>
        </p:nvSpPr>
        <p:spPr>
          <a:xfrm>
            <a:off x="2133600" y="304800"/>
            <a:ext cx="7772400" cy="1143000"/>
          </a:xfrm>
        </p:spPr>
        <p:txBody>
          <a:bodyPr vert="horz" wrap="square" lIns="91440" tIns="45720" rIns="91440" bIns="45720" anchor="b" anchorCtr="0"/>
          <a:lstStyle/>
          <a:p>
            <a:pPr eaLnBrk="1" hangingPunct="1"/>
            <a:r>
              <a:rPr lang="zh-CN" altLang="en-US" sz="4400" dirty="0">
                <a:solidFill>
                  <a:schemeClr val="tx1"/>
                </a:solidFill>
                <a:latin typeface="汉仪旗黑-85S" pitchFamily="18" charset="-122"/>
                <a:sym typeface="微软雅黑" panose="020B0503020204020204" charset="-122"/>
              </a:rPr>
              <a:t>学习目标</a:t>
            </a:r>
          </a:p>
        </p:txBody>
      </p:sp>
      <p:sp>
        <p:nvSpPr>
          <p:cNvPr id="69638" name="Rectangle 3" descr="Rectangle: Click to edit Master text styles&#10;Second level&#10;Third level&#10;Fourth level&#10;Fifth level"/>
          <p:cNvSpPr>
            <a:spLocks noGrp="1"/>
          </p:cNvSpPr>
          <p:nvPr>
            <p:ph idx="4294967295"/>
          </p:nvPr>
        </p:nvSpPr>
        <p:spPr>
          <a:xfrm>
            <a:off x="704215" y="1636395"/>
            <a:ext cx="8024495" cy="4114800"/>
          </a:xfrm>
        </p:spPr>
        <p:txBody>
          <a:bodyPr vert="horz" wrap="square" lIns="91440" tIns="45720" rIns="91440" bIns="45720" anchor="t" anchorCtr="0"/>
          <a:lstStyle/>
          <a:p>
            <a:pPr marL="0" indent="-342900">
              <a:lnSpc>
                <a:spcPct val="150000"/>
              </a:lnSpc>
              <a:spcBef>
                <a:spcPct val="20000"/>
              </a:spcBef>
              <a:spcAft>
                <a:spcPct val="0"/>
              </a:spcAft>
              <a:buClr>
                <a:srgbClr val="50AAD2"/>
              </a:buClr>
              <a:buSzPct val="110000"/>
              <a:buNone/>
            </a:pPr>
            <a:r>
              <a:rPr lang="zh-CN" altLang="en-US" sz="3200" b="1" dirty="0">
                <a:solidFill>
                  <a:schemeClr val="tx1"/>
                </a:solidFill>
                <a:latin typeface="楷体" panose="02010609060101010101" pitchFamily="49" charset="-122"/>
                <a:ea typeface="楷体" panose="02010609060101010101" pitchFamily="49" charset="-122"/>
                <a:sym typeface="微软雅黑" panose="020B0503020204020204" charset="-122"/>
              </a:rPr>
              <a:t>识记：心理测验法的概念</a:t>
            </a:r>
          </a:p>
          <a:p>
            <a:pPr marL="0" indent="-342900">
              <a:lnSpc>
                <a:spcPct val="150000"/>
              </a:lnSpc>
              <a:spcBef>
                <a:spcPct val="20000"/>
              </a:spcBef>
              <a:spcAft>
                <a:spcPct val="0"/>
              </a:spcAft>
              <a:buClr>
                <a:srgbClr val="50AAD2"/>
              </a:buClr>
              <a:buSzPct val="110000"/>
              <a:buNone/>
            </a:pPr>
            <a:r>
              <a:rPr lang="zh-CN" altLang="en-US" sz="3200" b="1" dirty="0">
                <a:solidFill>
                  <a:schemeClr val="tx1"/>
                </a:solidFill>
                <a:latin typeface="楷体" panose="02010609060101010101" pitchFamily="49" charset="-122"/>
                <a:ea typeface="楷体" panose="02010609060101010101" pitchFamily="49" charset="-122"/>
                <a:sym typeface="微软雅黑" panose="020B0503020204020204" charset="-122"/>
              </a:rPr>
              <a:t>理解</a:t>
            </a:r>
            <a:r>
              <a:rPr lang="zh-CN" altLang="en-US" sz="3200" b="1" dirty="0">
                <a:latin typeface="楷体" panose="02010609060101010101" pitchFamily="49" charset="-122"/>
                <a:ea typeface="楷体" panose="02010609060101010101" pitchFamily="49" charset="-122"/>
                <a:sym typeface="微软雅黑" panose="020B0503020204020204" charset="-122"/>
              </a:rPr>
              <a:t>：标准化心理测验的基本特征</a:t>
            </a:r>
            <a:endParaRPr lang="en-US" altLang="zh-CN" sz="3200" b="1" dirty="0">
              <a:latin typeface="楷体" panose="02010609060101010101" pitchFamily="49" charset="-122"/>
              <a:ea typeface="楷体" panose="02010609060101010101" pitchFamily="49" charset="-122"/>
              <a:sym typeface="微软雅黑" panose="020B0503020204020204" charset="-122"/>
            </a:endParaRPr>
          </a:p>
          <a:p>
            <a:pPr marL="0" indent="-342900">
              <a:lnSpc>
                <a:spcPct val="150000"/>
              </a:lnSpc>
              <a:spcBef>
                <a:spcPct val="20000"/>
              </a:spcBef>
              <a:spcAft>
                <a:spcPct val="0"/>
              </a:spcAft>
              <a:buClr>
                <a:srgbClr val="50AAD2"/>
              </a:buClr>
              <a:buSzPct val="110000"/>
              <a:buNone/>
            </a:pPr>
            <a:r>
              <a:rPr lang="zh-CN" altLang="en-US" sz="3200" b="1" dirty="0">
                <a:latin typeface="楷体" panose="02010609060101010101" pitchFamily="49" charset="-122"/>
                <a:ea typeface="楷体" panose="02010609060101010101" pitchFamily="49" charset="-122"/>
                <a:sym typeface="微软雅黑" panose="020B0503020204020204" charset="-122"/>
              </a:rPr>
              <a:t>运</a:t>
            </a:r>
            <a:r>
              <a:rPr lang="zh-CN" altLang="en-US" sz="3200" b="1" dirty="0">
                <a:solidFill>
                  <a:schemeClr val="tx1"/>
                </a:solidFill>
                <a:latin typeface="楷体" panose="02010609060101010101" pitchFamily="49" charset="-122"/>
                <a:ea typeface="楷体" panose="02010609060101010101" pitchFamily="49" charset="-122"/>
                <a:sym typeface="微软雅黑" panose="020B0503020204020204" charset="-122"/>
              </a:rPr>
              <a:t>用：临床常用心理量表</a:t>
            </a:r>
            <a:endParaRPr lang="zh-CN" altLang="en-US" sz="3200" b="1" dirty="0">
              <a:solidFill>
                <a:srgbClr val="FF0000"/>
              </a:solidFill>
              <a:latin typeface="楷体" panose="02010609060101010101" pitchFamily="49" charset="-122"/>
              <a:ea typeface="楷体" panose="02010609060101010101" pitchFamily="49" charset="-122"/>
              <a:sym typeface="微软雅黑" panose="020B0503020204020204" charset="-122"/>
            </a:endParaRPr>
          </a:p>
        </p:txBody>
      </p:sp>
      <p:pic>
        <p:nvPicPr>
          <p:cNvPr id="2" name="PA_图片 3"/>
          <p:cNvPicPr>
            <a:picLocks noChangeAspect="1"/>
          </p:cNvPicPr>
          <p:nvPr>
            <p:custDataLst>
              <p:tags r:id="rId2"/>
            </p:custDataLst>
          </p:nvPr>
        </p:nvPicPr>
        <p:blipFill>
          <a:blip r:embed="rId4" cstate="screen"/>
          <a:stretch>
            <a:fillRect/>
          </a:stretch>
        </p:blipFill>
        <p:spPr>
          <a:xfrm>
            <a:off x="8163047" y="1721937"/>
            <a:ext cx="4028953" cy="4028953"/>
          </a:xfrm>
          <a:prstGeom prst="rect">
            <a:avLst/>
          </a:prstGeom>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4" name="Text Box 25"/>
          <p:cNvSpPr/>
          <p:nvPr/>
        </p:nvSpPr>
        <p:spPr>
          <a:xfrm>
            <a:off x="2640013" y="2484438"/>
            <a:ext cx="2278062" cy="1568450"/>
          </a:xfrm>
          <a:prstGeom prst="rect">
            <a:avLst/>
          </a:prstGeom>
          <a:noFill/>
          <a:ln w="9525">
            <a:noFill/>
          </a:ln>
        </p:spPr>
        <p:txBody>
          <a:bodyPr lIns="0" rIns="360000" anchor="ctr" anchorCtr="0"/>
          <a:lstStyle/>
          <a:p>
            <a:pPr eaLnBrk="1" hangingPunct="1">
              <a:lnSpc>
                <a:spcPct val="150000"/>
              </a:lnSpc>
            </a:pPr>
            <a:endParaRPr lang="zh-CN" altLang="zh-CN" dirty="0">
              <a:latin typeface="Tahoma" panose="020B0604030504040204" pitchFamily="34" charset="0"/>
              <a:ea typeface="楷体" panose="02010609060101010101" pitchFamily="49" charset="-122"/>
            </a:endParaRPr>
          </a:p>
        </p:txBody>
      </p:sp>
      <p:sp>
        <p:nvSpPr>
          <p:cNvPr id="3" name="文本框 1">
            <a:extLst>
              <a:ext uri="{FF2B5EF4-FFF2-40B4-BE49-F238E27FC236}">
                <a16:creationId xmlns:a16="http://schemas.microsoft.com/office/drawing/2014/main" id="{05FB1487-014B-7B1B-100E-1EA097B77D97}"/>
              </a:ext>
            </a:extLst>
          </p:cNvPr>
          <p:cNvSpPr txBox="1"/>
          <p:nvPr/>
        </p:nvSpPr>
        <p:spPr>
          <a:xfrm>
            <a:off x="1604532" y="1046855"/>
            <a:ext cx="8929356" cy="1151277"/>
          </a:xfrm>
          <a:prstGeom prst="rect">
            <a:avLst/>
          </a:prstGeom>
          <a:noFill/>
          <a:ln w="9525">
            <a:noFill/>
          </a:ln>
        </p:spPr>
        <p:txBody>
          <a:bodyPr wrap="square">
            <a:spAutoFit/>
          </a:bodyPr>
          <a:lstStyle/>
          <a:p>
            <a:pPr eaLnBrk="1" hangingPunct="1">
              <a:lnSpc>
                <a:spcPct val="150000"/>
              </a:lnSpc>
            </a:pPr>
            <a:r>
              <a:rPr lang="zh-CN" altLang="en-US" sz="2800" b="1" dirty="0">
                <a:latin typeface="+mj-lt"/>
                <a:ea typeface="楷体" panose="02010609060101010101" pitchFamily="49" charset="-122"/>
              </a:rPr>
              <a:t>权，然后知轻重；度，然后知长短。物皆然，心为甚。</a:t>
            </a:r>
          </a:p>
          <a:p>
            <a:pPr algn="r" eaLnBrk="1" hangingPunct="1">
              <a:lnSpc>
                <a:spcPct val="150000"/>
              </a:lnSpc>
            </a:pPr>
            <a:r>
              <a:rPr lang="en-US" altLang="zh-CN" sz="2000" dirty="0">
                <a:latin typeface="+mj-lt"/>
                <a:ea typeface="楷体" panose="02010609060101010101" pitchFamily="49" charset="-122"/>
              </a:rPr>
              <a:t>  ——</a:t>
            </a:r>
            <a:r>
              <a:rPr lang="zh-CN" altLang="en-US" sz="2000" dirty="0">
                <a:latin typeface="+mj-lt"/>
                <a:ea typeface="楷体" panose="02010609060101010101" pitchFamily="49" charset="-122"/>
              </a:rPr>
              <a:t>《孟子·梁惠王章句上·第八节》</a:t>
            </a:r>
          </a:p>
        </p:txBody>
      </p:sp>
      <p:pic>
        <p:nvPicPr>
          <p:cNvPr id="6" name="图片 5">
            <a:extLst>
              <a:ext uri="{FF2B5EF4-FFF2-40B4-BE49-F238E27FC236}">
                <a16:creationId xmlns:a16="http://schemas.microsoft.com/office/drawing/2014/main" id="{44C68FF7-0023-5BAD-0BBD-F17B32964A4F}"/>
              </a:ext>
            </a:extLst>
          </p:cNvPr>
          <p:cNvPicPr>
            <a:picLocks noChangeAspect="1"/>
          </p:cNvPicPr>
          <p:nvPr/>
        </p:nvPicPr>
        <p:blipFill>
          <a:blip r:embed="rId4"/>
          <a:stretch>
            <a:fillRect/>
          </a:stretch>
        </p:blipFill>
        <p:spPr>
          <a:xfrm>
            <a:off x="4396689" y="2624694"/>
            <a:ext cx="2759826" cy="3429000"/>
          </a:xfrm>
          <a:prstGeom prst="rect">
            <a:avLst/>
          </a:prstGeom>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Box 2"/>
          <p:cNvSpPr/>
          <p:nvPr/>
        </p:nvSpPr>
        <p:spPr>
          <a:xfrm>
            <a:off x="3752850" y="611188"/>
            <a:ext cx="5785558" cy="523220"/>
          </a:xfrm>
          <a:prstGeom prst="rect">
            <a:avLst/>
          </a:prstGeom>
          <a:noFill/>
          <a:ln w="9525">
            <a:noFill/>
          </a:ln>
        </p:spPr>
        <p:txBody>
          <a:bodyPr wrap="none">
            <a:spAutoFit/>
          </a:bodyPr>
          <a:lstStyle/>
          <a:p>
            <a:pPr eaLnBrk="1" hangingPunct="1"/>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第二节  临床护理心理评估基本方法</a:t>
            </a:r>
          </a:p>
        </p:txBody>
      </p:sp>
      <p:sp>
        <p:nvSpPr>
          <p:cNvPr id="39940" name="TextBox 11"/>
          <p:cNvSpPr txBox="1"/>
          <p:nvPr/>
        </p:nvSpPr>
        <p:spPr>
          <a:xfrm>
            <a:off x="347511" y="488077"/>
            <a:ext cx="4817344" cy="646331"/>
          </a:xfrm>
          <a:prstGeom prst="rect">
            <a:avLst/>
          </a:prstGeom>
          <a:noFill/>
          <a:ln w="9525">
            <a:noFill/>
          </a:ln>
        </p:spPr>
        <p:txBody>
          <a:bodyPr wrap="none">
            <a:spAutoFit/>
          </a:bodyPr>
          <a:lstStyle/>
          <a:p>
            <a:pPr eaLnBrk="1" hangingPunct="1"/>
            <a:r>
              <a:rPr lang="zh-CN" altLang="en-US" sz="3600" b="1" dirty="0">
                <a:latin typeface="+mj-ea"/>
                <a:ea typeface="+mj-ea"/>
              </a:rPr>
              <a:t>一、心理测验法的概念</a:t>
            </a:r>
          </a:p>
        </p:txBody>
      </p:sp>
      <p:sp>
        <p:nvSpPr>
          <p:cNvPr id="39941" name="Text Box 2"/>
          <p:cNvSpPr txBox="1"/>
          <p:nvPr/>
        </p:nvSpPr>
        <p:spPr>
          <a:xfrm>
            <a:off x="1226982" y="1389244"/>
            <a:ext cx="9979903" cy="2192908"/>
          </a:xfrm>
          <a:prstGeom prst="rect">
            <a:avLst/>
          </a:prstGeom>
          <a:noFill/>
          <a:ln w="9525">
            <a:noFill/>
          </a:ln>
        </p:spPr>
        <p:txBody>
          <a:bodyPr wrap="square">
            <a:spAutoFit/>
          </a:bodyPr>
          <a:lstStyle/>
          <a:p>
            <a:pPr marL="273050" indent="-273050">
              <a:lnSpc>
                <a:spcPct val="150000"/>
              </a:lnSpc>
            </a:pPr>
            <a:r>
              <a:rPr lang="zh-CN" altLang="en-US" sz="3200" dirty="0">
                <a:latin typeface="+mj-ea"/>
                <a:ea typeface="+mj-ea"/>
              </a:rPr>
              <a:t>     心理测验是指根据一定的心理学理论，在标准的情境下，使用一定的操作程序对个人的心理特征进行客观分析和描述的一种方法，是一种测量技术。</a:t>
            </a:r>
            <a:endParaRPr lang="en-US" altLang="zh-CN" sz="3200" dirty="0">
              <a:latin typeface="+mj-ea"/>
              <a:ea typeface="+mj-ea"/>
            </a:endParaRPr>
          </a:p>
        </p:txBody>
      </p:sp>
      <p:sp>
        <p:nvSpPr>
          <p:cNvPr id="487428" name="Text Box 2"/>
          <p:cNvSpPr txBox="1"/>
          <p:nvPr/>
        </p:nvSpPr>
        <p:spPr>
          <a:xfrm>
            <a:off x="-674618" y="4050423"/>
            <a:ext cx="6770618" cy="1930337"/>
          </a:xfrm>
          <a:prstGeom prst="rect">
            <a:avLst/>
          </a:prstGeom>
          <a:noFill/>
          <a:ln w="9525">
            <a:noFill/>
          </a:ln>
        </p:spPr>
        <p:txBody>
          <a:bodyPr wrap="square">
            <a:spAutoFit/>
          </a:bodyPr>
          <a:lstStyle/>
          <a:p>
            <a:pPr marL="273050" indent="-273050">
              <a:lnSpc>
                <a:spcPct val="150000"/>
              </a:lnSpc>
            </a:pPr>
            <a:r>
              <a:rPr lang="en-US" altLang="zh-CN" sz="2400" dirty="0">
                <a:latin typeface="Arial" panose="020B0604020202020204" pitchFamily="34" charset="0"/>
                <a:ea typeface="楷体" panose="02010609060101010101" pitchFamily="49" charset="-122"/>
              </a:rPr>
              <a:t>                           </a:t>
            </a:r>
            <a:r>
              <a:rPr lang="zh-CN" altLang="en-US" sz="2800" dirty="0">
                <a:latin typeface="+mj-ea"/>
                <a:ea typeface="+mj-ea"/>
              </a:rPr>
              <a:t>标准化、客观化；</a:t>
            </a:r>
            <a:endParaRPr lang="en-US" altLang="zh-CN" sz="2800" dirty="0">
              <a:latin typeface="+mj-ea"/>
              <a:ea typeface="+mj-ea"/>
            </a:endParaRPr>
          </a:p>
          <a:p>
            <a:pPr marL="273050" indent="-273050">
              <a:lnSpc>
                <a:spcPct val="150000"/>
              </a:lnSpc>
            </a:pPr>
            <a:r>
              <a:rPr lang="zh-CN" altLang="en-US" sz="2800" dirty="0">
                <a:latin typeface="+mj-ea"/>
                <a:ea typeface="+mj-ea"/>
              </a:rPr>
              <a:t>             间接性；</a:t>
            </a:r>
            <a:endParaRPr lang="en-US" altLang="zh-CN" sz="2800" dirty="0">
              <a:latin typeface="+mj-ea"/>
              <a:ea typeface="+mj-ea"/>
            </a:endParaRPr>
          </a:p>
          <a:p>
            <a:pPr marL="273050" indent="-273050">
              <a:lnSpc>
                <a:spcPct val="150000"/>
              </a:lnSpc>
            </a:pPr>
            <a:r>
              <a:rPr lang="zh-CN" altLang="en-US" sz="2800" dirty="0">
                <a:latin typeface="+mj-ea"/>
                <a:ea typeface="+mj-ea"/>
              </a:rPr>
              <a:t>             相对性</a:t>
            </a:r>
            <a:endParaRPr lang="en-US" altLang="zh-CN" sz="2800" dirty="0">
              <a:latin typeface="+mj-ea"/>
              <a:ea typeface="+mj-ea"/>
            </a:endParaRPr>
          </a:p>
        </p:txBody>
      </p:sp>
      <p:pic>
        <p:nvPicPr>
          <p:cNvPr id="39943" name="图片 6" descr="timg (5).jpg"/>
          <p:cNvPicPr>
            <a:picLocks noChangeAspect="1"/>
          </p:cNvPicPr>
          <p:nvPr/>
        </p:nvPicPr>
        <p:blipFill>
          <a:blip r:embed="rId3"/>
          <a:stretch>
            <a:fillRect/>
          </a:stretch>
        </p:blipFill>
        <p:spPr>
          <a:xfrm>
            <a:off x="8886474" y="4246562"/>
            <a:ext cx="2998788" cy="20002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74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4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p:nvPr/>
        </p:nvSpPr>
        <p:spPr>
          <a:xfrm>
            <a:off x="898753" y="1597466"/>
            <a:ext cx="11046968" cy="2008242"/>
          </a:xfrm>
          <a:prstGeom prst="rect">
            <a:avLst/>
          </a:prstGeom>
          <a:noFill/>
          <a:ln w="9525">
            <a:noFill/>
          </a:ln>
        </p:spPr>
        <p:txBody>
          <a:bodyPr wrap="square">
            <a:spAutoFit/>
          </a:bodyPr>
          <a:lstStyle/>
          <a:p>
            <a:pPr marL="273050" indent="-273050">
              <a:lnSpc>
                <a:spcPct val="150000"/>
              </a:lnSpc>
            </a:pPr>
            <a:r>
              <a:rPr lang="zh-CN" altLang="en-US" sz="2800" b="1" dirty="0">
                <a:latin typeface="宋体" panose="02010600030101010101" pitchFamily="2" charset="-122"/>
                <a:ea typeface="楷体" panose="02010609060101010101" pitchFamily="49" charset="-122"/>
              </a:rPr>
              <a:t>（一）信度</a:t>
            </a:r>
            <a:endParaRPr lang="en-US" altLang="zh-CN" sz="2800" b="1" dirty="0">
              <a:latin typeface="宋体" panose="02010600030101010101" pitchFamily="2" charset="-122"/>
              <a:ea typeface="楷体" panose="02010609060101010101" pitchFamily="49" charset="-122"/>
            </a:endParaRPr>
          </a:p>
          <a:p>
            <a:pPr marL="273050" indent="-273050">
              <a:lnSpc>
                <a:spcPct val="150000"/>
              </a:lnSpc>
            </a:pPr>
            <a:r>
              <a:rPr lang="en-US" altLang="zh-CN" sz="2800" dirty="0">
                <a:latin typeface="宋体" panose="02010600030101010101" pitchFamily="2" charset="-122"/>
                <a:ea typeface="楷体" panose="02010609060101010101" pitchFamily="49" charset="-122"/>
              </a:rPr>
              <a:t>       </a:t>
            </a:r>
            <a:r>
              <a:rPr lang="zh-CN" altLang="en-US" sz="2800" dirty="0">
                <a:latin typeface="宋体" panose="02010600030101010101" pitchFamily="2" charset="-122"/>
                <a:ea typeface="楷体" panose="02010609060101010101" pitchFamily="49" charset="-122"/>
              </a:rPr>
              <a:t>一个测验工具在对同一对象的几次测量中所得结果的一致性，  反映了工具的可靠性和稳定性。信度系数，（</a:t>
            </a:r>
            <a:r>
              <a:rPr lang="en-US" altLang="zh-CN" sz="2800" dirty="0">
                <a:latin typeface="宋体" panose="02010600030101010101" pitchFamily="2" charset="-122"/>
                <a:ea typeface="楷体" panose="02010609060101010101" pitchFamily="49" charset="-122"/>
              </a:rPr>
              <a:t>-1</a:t>
            </a:r>
            <a:r>
              <a:rPr lang="zh-CN" altLang="en-US" sz="2800" dirty="0">
                <a:latin typeface="宋体" panose="02010600030101010101" pitchFamily="2" charset="-122"/>
                <a:ea typeface="楷体" panose="02010609060101010101" pitchFamily="49" charset="-122"/>
              </a:rPr>
              <a:t>，</a:t>
            </a:r>
            <a:r>
              <a:rPr lang="en-US" altLang="zh-CN" sz="2800" dirty="0">
                <a:latin typeface="宋体" panose="02010600030101010101" pitchFamily="2" charset="-122"/>
                <a:ea typeface="楷体" panose="02010609060101010101" pitchFamily="49" charset="-122"/>
              </a:rPr>
              <a:t>1</a:t>
            </a:r>
            <a:r>
              <a:rPr lang="zh-CN" altLang="en-US" sz="3200" dirty="0">
                <a:latin typeface="宋体" panose="02010600030101010101" pitchFamily="2" charset="-122"/>
                <a:ea typeface="楷体" panose="02010609060101010101" pitchFamily="49" charset="-122"/>
              </a:rPr>
              <a:t>）</a:t>
            </a:r>
          </a:p>
        </p:txBody>
      </p:sp>
      <p:pic>
        <p:nvPicPr>
          <p:cNvPr id="41987" name="图片 1"/>
          <p:cNvPicPr>
            <a:picLocks noChangeAspect="1"/>
          </p:cNvPicPr>
          <p:nvPr/>
        </p:nvPicPr>
        <p:blipFill>
          <a:blip r:embed="rId3"/>
          <a:stretch>
            <a:fillRect/>
          </a:stretch>
        </p:blipFill>
        <p:spPr>
          <a:xfrm>
            <a:off x="6895479" y="4068766"/>
            <a:ext cx="2967037" cy="2295525"/>
          </a:xfrm>
          <a:prstGeom prst="rect">
            <a:avLst/>
          </a:prstGeom>
          <a:noFill/>
          <a:ln w="9525">
            <a:noFill/>
          </a:ln>
        </p:spPr>
      </p:pic>
      <p:pic>
        <p:nvPicPr>
          <p:cNvPr id="41988" name="图片 2"/>
          <p:cNvPicPr>
            <a:picLocks noChangeAspect="1"/>
          </p:cNvPicPr>
          <p:nvPr/>
        </p:nvPicPr>
        <p:blipFill>
          <a:blip r:embed="rId4"/>
          <a:stretch>
            <a:fillRect/>
          </a:stretch>
        </p:blipFill>
        <p:spPr>
          <a:xfrm>
            <a:off x="3325813" y="4271963"/>
            <a:ext cx="2393950" cy="1974849"/>
          </a:xfrm>
          <a:prstGeom prst="rect">
            <a:avLst/>
          </a:prstGeom>
          <a:noFill/>
          <a:ln w="9525">
            <a:noFill/>
          </a:ln>
        </p:spPr>
      </p:pic>
      <p:sp>
        <p:nvSpPr>
          <p:cNvPr id="41989" name="TextBox 2"/>
          <p:cNvSpPr/>
          <p:nvPr/>
        </p:nvSpPr>
        <p:spPr>
          <a:xfrm>
            <a:off x="3752850" y="611188"/>
            <a:ext cx="5785558" cy="523220"/>
          </a:xfrm>
          <a:prstGeom prst="rect">
            <a:avLst/>
          </a:prstGeom>
          <a:noFill/>
          <a:ln w="9525">
            <a:noFill/>
          </a:ln>
        </p:spPr>
        <p:txBody>
          <a:bodyPr wrap="none">
            <a:spAutoFit/>
          </a:bodyPr>
          <a:lstStyle/>
          <a:p>
            <a:pPr eaLnBrk="1" hangingPunct="1"/>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第二节  临床护理心理评估基本方法</a:t>
            </a:r>
          </a:p>
        </p:txBody>
      </p:sp>
      <p:sp>
        <p:nvSpPr>
          <p:cNvPr id="3" name="文本框 2">
            <a:extLst>
              <a:ext uri="{FF2B5EF4-FFF2-40B4-BE49-F238E27FC236}">
                <a16:creationId xmlns:a16="http://schemas.microsoft.com/office/drawing/2014/main" id="{18CE2BBE-14D6-3D8D-F1EB-65556E7BED54}"/>
              </a:ext>
            </a:extLst>
          </p:cNvPr>
          <p:cNvSpPr txBox="1"/>
          <p:nvPr/>
        </p:nvSpPr>
        <p:spPr>
          <a:xfrm>
            <a:off x="475487" y="591995"/>
            <a:ext cx="8368589" cy="815736"/>
          </a:xfrm>
          <a:prstGeom prst="rect">
            <a:avLst/>
          </a:prstGeom>
          <a:noFill/>
        </p:spPr>
        <p:txBody>
          <a:bodyPr wrap="square">
            <a:spAutoFit/>
          </a:bodyPr>
          <a:lstStyle/>
          <a:p>
            <a:pPr marL="273050" indent="-273050">
              <a:lnSpc>
                <a:spcPct val="150000"/>
              </a:lnSpc>
            </a:pPr>
            <a:r>
              <a:rPr lang="zh-CN" altLang="en-US" sz="3600" dirty="0">
                <a:latin typeface="Arial" panose="020B0604020202020204" pitchFamily="34" charset="0"/>
                <a:ea typeface="楷体" panose="02010609060101010101" pitchFamily="49" charset="-122"/>
              </a:rPr>
              <a:t> </a:t>
            </a:r>
            <a:r>
              <a:rPr lang="zh-CN" altLang="en-US" sz="3600" b="1" dirty="0">
                <a:latin typeface="Arial" panose="020B0604020202020204" pitchFamily="34" charset="0"/>
                <a:ea typeface="楷体" panose="02010609060101010101" pitchFamily="49" charset="-122"/>
              </a:rPr>
              <a:t>二、标准化心理测验的基本特征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图片 4" descr="timg (8).jpg"/>
          <p:cNvPicPr>
            <a:picLocks noChangeAspect="1"/>
          </p:cNvPicPr>
          <p:nvPr/>
        </p:nvPicPr>
        <p:blipFill>
          <a:blip r:embed="rId3"/>
          <a:stretch>
            <a:fillRect/>
          </a:stretch>
        </p:blipFill>
        <p:spPr>
          <a:xfrm>
            <a:off x="5216454" y="3059559"/>
            <a:ext cx="3530600" cy="2794000"/>
          </a:xfrm>
          <a:prstGeom prst="rect">
            <a:avLst/>
          </a:prstGeom>
          <a:noFill/>
          <a:ln w="9525">
            <a:noFill/>
          </a:ln>
        </p:spPr>
      </p:pic>
      <p:sp>
        <p:nvSpPr>
          <p:cNvPr id="43011" name="Text Box 2"/>
          <p:cNvSpPr txBox="1"/>
          <p:nvPr/>
        </p:nvSpPr>
        <p:spPr>
          <a:xfrm>
            <a:off x="959726" y="1004441"/>
            <a:ext cx="9069412" cy="1947649"/>
          </a:xfrm>
          <a:prstGeom prst="rect">
            <a:avLst/>
          </a:prstGeom>
          <a:noFill/>
          <a:ln w="9525">
            <a:noFill/>
          </a:ln>
        </p:spPr>
        <p:txBody>
          <a:bodyPr wrap="square">
            <a:spAutoFit/>
          </a:bodyPr>
          <a:lstStyle/>
          <a:p>
            <a:pPr marL="273050" indent="-273050">
              <a:lnSpc>
                <a:spcPct val="150000"/>
              </a:lnSpc>
            </a:pPr>
            <a:r>
              <a:rPr lang="zh-CN" altLang="en-US" sz="2800" dirty="0">
                <a:latin typeface="Arial" panose="020B0604020202020204" pitchFamily="34" charset="0"/>
                <a:ea typeface="楷体" panose="02010609060101010101" pitchFamily="49" charset="-122"/>
              </a:rPr>
              <a:t>（二）</a:t>
            </a:r>
            <a:r>
              <a:rPr lang="zh-CN" altLang="en-US" sz="2800" b="1" dirty="0">
                <a:latin typeface="Arial" panose="020B0604020202020204" pitchFamily="34" charset="0"/>
                <a:ea typeface="楷体" panose="02010609060101010101" pitchFamily="49" charset="-122"/>
              </a:rPr>
              <a:t>效度</a:t>
            </a:r>
            <a:endParaRPr lang="en-US" altLang="zh-CN" sz="2800" dirty="0">
              <a:latin typeface="Arial" panose="020B0604020202020204" pitchFamily="34" charset="0"/>
              <a:ea typeface="楷体" panose="02010609060101010101" pitchFamily="49" charset="-122"/>
            </a:endParaRPr>
          </a:p>
          <a:p>
            <a:pPr marL="273050" indent="-273050">
              <a:lnSpc>
                <a:spcPct val="150000"/>
              </a:lnSpc>
            </a:pPr>
            <a:r>
              <a:rPr lang="en-US" altLang="zh-CN" sz="2000" dirty="0">
                <a:latin typeface="Arial" panose="020B0604020202020204" pitchFamily="34" charset="0"/>
                <a:ea typeface="楷体" panose="02010609060101010101" pitchFamily="49" charset="-122"/>
              </a:rPr>
              <a:t>         </a:t>
            </a:r>
            <a:r>
              <a:rPr lang="zh-CN" altLang="en-US" sz="2800" dirty="0">
                <a:latin typeface="Arial" panose="020B0604020202020204" pitchFamily="34" charset="0"/>
                <a:ea typeface="楷体" panose="02010609060101010101" pitchFamily="49" charset="-122"/>
              </a:rPr>
              <a:t>一个测验工具能够测量出其所要测查内容的真实程度，反映工具的有效性、正确性。</a:t>
            </a:r>
            <a:endParaRPr lang="en-US" altLang="zh-CN" sz="2800" dirty="0">
              <a:latin typeface="Arial" panose="020B0604020202020204" pitchFamily="34" charset="0"/>
              <a:ea typeface="楷体" panose="02010609060101010101" pitchFamily="49" charset="-122"/>
            </a:endParaRPr>
          </a:p>
        </p:txBody>
      </p:sp>
      <p:sp>
        <p:nvSpPr>
          <p:cNvPr id="43012" name="Text Box 2"/>
          <p:cNvSpPr txBox="1"/>
          <p:nvPr/>
        </p:nvSpPr>
        <p:spPr>
          <a:xfrm>
            <a:off x="2557653" y="3905911"/>
            <a:ext cx="3648075" cy="577850"/>
          </a:xfrm>
          <a:prstGeom prst="rect">
            <a:avLst/>
          </a:prstGeom>
          <a:noFill/>
          <a:ln w="9525">
            <a:noFill/>
          </a:ln>
        </p:spPr>
        <p:txBody>
          <a:bodyPr>
            <a:spAutoFit/>
          </a:bodyPr>
          <a:lstStyle/>
          <a:p>
            <a:pPr marL="273050" indent="-273050">
              <a:lnSpc>
                <a:spcPct val="150000"/>
              </a:lnSpc>
            </a:pPr>
            <a:r>
              <a:rPr lang="en-US" altLang="zh-CN" sz="2400" dirty="0">
                <a:latin typeface="Arial" panose="020B0604020202020204" pitchFamily="34" charset="0"/>
                <a:ea typeface="楷体" panose="02010609060101010101" pitchFamily="49" charset="-122"/>
              </a:rPr>
              <a:t>   </a:t>
            </a:r>
            <a:r>
              <a:rPr lang="zh-CN" altLang="en-US" sz="2000" dirty="0">
                <a:latin typeface="Arial" panose="020B0604020202020204" pitchFamily="34" charset="0"/>
                <a:ea typeface="楷体" panose="02010609060101010101" pitchFamily="49" charset="-122"/>
              </a:rPr>
              <a:t>用体重计测量身高</a:t>
            </a:r>
            <a:endParaRPr lang="en-US" altLang="zh-CN" sz="2000" dirty="0">
              <a:latin typeface="Arial" panose="020B0604020202020204" pitchFamily="34" charset="0"/>
              <a:ea typeface="楷体" panose="02010609060101010101" pitchFamily="49" charset="-122"/>
            </a:endParaRPr>
          </a:p>
        </p:txBody>
      </p:sp>
      <p:sp>
        <p:nvSpPr>
          <p:cNvPr id="43013" name="TextBox 2"/>
          <p:cNvSpPr/>
          <p:nvPr/>
        </p:nvSpPr>
        <p:spPr>
          <a:xfrm>
            <a:off x="3752850" y="611188"/>
            <a:ext cx="5785558" cy="523220"/>
          </a:xfrm>
          <a:prstGeom prst="rect">
            <a:avLst/>
          </a:prstGeom>
          <a:noFill/>
          <a:ln w="9525">
            <a:noFill/>
          </a:ln>
        </p:spPr>
        <p:txBody>
          <a:bodyPr wrap="none">
            <a:spAutoFit/>
          </a:bodyPr>
          <a:lstStyle/>
          <a:p>
            <a:pPr eaLnBrk="1" hangingPunct="1"/>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第二节  临床护理心理评估基本方法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p:nvPr/>
        </p:nvSpPr>
        <p:spPr>
          <a:xfrm>
            <a:off x="1107959" y="861351"/>
            <a:ext cx="10508577" cy="2435988"/>
          </a:xfrm>
          <a:prstGeom prst="rect">
            <a:avLst/>
          </a:prstGeom>
          <a:noFill/>
          <a:ln w="9525">
            <a:noFill/>
          </a:ln>
        </p:spPr>
        <p:txBody>
          <a:bodyPr wrap="square">
            <a:spAutoFit/>
          </a:bodyPr>
          <a:lstStyle/>
          <a:p>
            <a:pPr marL="273050" indent="-273050">
              <a:lnSpc>
                <a:spcPct val="150000"/>
              </a:lnSpc>
            </a:pPr>
            <a:r>
              <a:rPr lang="zh-CN" altLang="en-US" sz="2800" dirty="0">
                <a:latin typeface="Arial" panose="020B0604020202020204" pitchFamily="34" charset="0"/>
                <a:ea typeface="楷体" panose="02010609060101010101" pitchFamily="49" charset="-122"/>
              </a:rPr>
              <a:t>（三）</a:t>
            </a:r>
            <a:r>
              <a:rPr lang="zh-CN" altLang="en-US" sz="2800" b="1" dirty="0">
                <a:latin typeface="Arial" panose="020B0604020202020204" pitchFamily="34" charset="0"/>
                <a:ea typeface="楷体" panose="02010609060101010101" pitchFamily="49" charset="-122"/>
              </a:rPr>
              <a:t>常模</a:t>
            </a:r>
            <a:endParaRPr lang="en-US" altLang="zh-CN" sz="2800" dirty="0">
              <a:latin typeface="Arial" panose="020B0604020202020204" pitchFamily="34" charset="0"/>
              <a:ea typeface="楷体" panose="02010609060101010101" pitchFamily="49" charset="-122"/>
            </a:endParaRPr>
          </a:p>
          <a:p>
            <a:pPr marL="273050" indent="-273050">
              <a:lnSpc>
                <a:spcPct val="150000"/>
              </a:lnSpc>
            </a:pPr>
            <a:r>
              <a:rPr lang="en-US" altLang="zh-CN" sz="2800" dirty="0">
                <a:latin typeface="Arial" panose="020B0604020202020204" pitchFamily="34" charset="0"/>
                <a:ea typeface="楷体" panose="02010609060101010101" pitchFamily="49" charset="-122"/>
              </a:rPr>
              <a:t>          </a:t>
            </a:r>
            <a:r>
              <a:rPr lang="zh-CN" altLang="en-US" sz="2800" dirty="0">
                <a:latin typeface="Arial" panose="020B0604020202020204" pitchFamily="34" charset="0"/>
                <a:ea typeface="楷体" panose="02010609060101010101" pitchFamily="49" charset="-122"/>
              </a:rPr>
              <a:t>是一种可供比计较的某种形式的标准量数。</a:t>
            </a:r>
            <a:endParaRPr lang="en-US" altLang="zh-CN" sz="2800" dirty="0">
              <a:latin typeface="Arial" panose="020B0604020202020204" pitchFamily="34" charset="0"/>
              <a:ea typeface="楷体" panose="02010609060101010101" pitchFamily="49" charset="-122"/>
            </a:endParaRPr>
          </a:p>
          <a:p>
            <a:pPr marL="273050" indent="-273050">
              <a:lnSpc>
                <a:spcPct val="150000"/>
              </a:lnSpc>
            </a:pPr>
            <a:r>
              <a:rPr lang="zh-CN" altLang="en-US" sz="2800" dirty="0">
                <a:latin typeface="Arial" panose="020B0604020202020204" pitchFamily="34" charset="0"/>
                <a:ea typeface="楷体" panose="02010609060101010101" pitchFamily="49" charset="-122"/>
              </a:rPr>
              <a:t>   测验的结果只有与常模比较，才能确定测验结果的实际意义。</a:t>
            </a:r>
            <a:endParaRPr lang="en-US" altLang="zh-CN" sz="2800" dirty="0">
              <a:latin typeface="Arial" panose="020B0604020202020204" pitchFamily="34" charset="0"/>
              <a:ea typeface="楷体" panose="02010609060101010101" pitchFamily="49" charset="-122"/>
            </a:endParaRPr>
          </a:p>
          <a:p>
            <a:pPr marL="273050" indent="-273050">
              <a:lnSpc>
                <a:spcPct val="150000"/>
              </a:lnSpc>
            </a:pPr>
            <a:r>
              <a:rPr lang="zh-CN" altLang="en-US" sz="2000" dirty="0">
                <a:latin typeface="Arial" panose="020B0604020202020204" pitchFamily="34" charset="0"/>
                <a:ea typeface="楷体" panose="02010609060101010101" pitchFamily="49" charset="-122"/>
              </a:rPr>
              <a:t>   </a:t>
            </a:r>
            <a:endParaRPr lang="en-US" altLang="zh-CN" sz="2000" dirty="0">
              <a:solidFill>
                <a:srgbClr val="FF0000"/>
              </a:solidFill>
              <a:latin typeface="Arial" panose="020B0604020202020204" pitchFamily="34" charset="0"/>
              <a:ea typeface="楷体" panose="02010609060101010101" pitchFamily="49" charset="-122"/>
            </a:endParaRPr>
          </a:p>
        </p:txBody>
      </p:sp>
      <p:sp>
        <p:nvSpPr>
          <p:cNvPr id="2" name="矩形 4"/>
          <p:cNvSpPr/>
          <p:nvPr/>
        </p:nvSpPr>
        <p:spPr>
          <a:xfrm>
            <a:off x="1987183" y="4027159"/>
            <a:ext cx="4108817" cy="369332"/>
          </a:xfrm>
          <a:prstGeom prst="rect">
            <a:avLst/>
          </a:prstGeom>
          <a:noFill/>
          <a:ln w="9525">
            <a:noFill/>
          </a:ln>
        </p:spPr>
        <p:txBody>
          <a:bodyPr wrap="none">
            <a:spAutoFit/>
          </a:bodyPr>
          <a:lstStyle/>
          <a:p>
            <a:pPr eaLnBrk="1" hangingPunct="1"/>
            <a:r>
              <a:rPr lang="zh-CN" altLang="en-US" dirty="0">
                <a:latin typeface="Arial" panose="020B0604020202020204" pitchFamily="34" charset="0"/>
                <a:ea typeface="楷体" panose="02010609060101010101" pitchFamily="49" charset="-122"/>
              </a:rPr>
              <a:t>一个成年女性身高</a:t>
            </a:r>
            <a:r>
              <a:rPr lang="en-US" altLang="zh-CN" dirty="0">
                <a:latin typeface="Arial" panose="020B0604020202020204" pitchFamily="34" charset="0"/>
                <a:ea typeface="楷体" panose="02010609060101010101" pitchFamily="49" charset="-122"/>
              </a:rPr>
              <a:t>170cm</a:t>
            </a:r>
            <a:r>
              <a:rPr lang="zh-CN" altLang="en-US" dirty="0">
                <a:latin typeface="Arial" panose="020B0604020202020204" pitchFamily="34" charset="0"/>
                <a:ea typeface="楷体" panose="02010609060101010101" pitchFamily="49" charset="-122"/>
              </a:rPr>
              <a:t>，算不算高？</a:t>
            </a:r>
          </a:p>
        </p:txBody>
      </p:sp>
      <p:pic>
        <p:nvPicPr>
          <p:cNvPr id="477189" name="Picture 5" descr="C:\Users\Administrator\AppData\Roaming\Tencent\Users\281042446\QQ\WinTemp\RichOle\QWTC5MZ]5$L{4GV(%_VC5CO.png"/>
          <p:cNvPicPr>
            <a:picLocks noChangeAspect="1"/>
          </p:cNvPicPr>
          <p:nvPr/>
        </p:nvPicPr>
        <p:blipFill>
          <a:blip r:embed="rId3"/>
          <a:stretch>
            <a:fillRect/>
          </a:stretch>
        </p:blipFill>
        <p:spPr>
          <a:xfrm>
            <a:off x="6466497" y="3074150"/>
            <a:ext cx="1993900" cy="2790825"/>
          </a:xfrm>
          <a:prstGeom prst="rect">
            <a:avLst/>
          </a:prstGeom>
          <a:noFill/>
          <a:ln w="9525">
            <a:noFill/>
          </a:ln>
        </p:spPr>
      </p:pic>
      <p:sp>
        <p:nvSpPr>
          <p:cNvPr id="44037" name="TextBox 2"/>
          <p:cNvSpPr/>
          <p:nvPr/>
        </p:nvSpPr>
        <p:spPr>
          <a:xfrm>
            <a:off x="3752850" y="611188"/>
            <a:ext cx="5785558" cy="523220"/>
          </a:xfrm>
          <a:prstGeom prst="rect">
            <a:avLst/>
          </a:prstGeom>
          <a:noFill/>
          <a:ln w="9525">
            <a:noFill/>
          </a:ln>
        </p:spPr>
        <p:txBody>
          <a:bodyPr wrap="none">
            <a:spAutoFit/>
          </a:bodyPr>
          <a:lstStyle/>
          <a:p>
            <a:pPr eaLnBrk="1" hangingPunct="1"/>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第二节  临床护理心理评估基本方法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718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p:nvPr/>
        </p:nvSpPr>
        <p:spPr>
          <a:xfrm>
            <a:off x="841248" y="1133780"/>
            <a:ext cx="9242362" cy="1143326"/>
          </a:xfrm>
          <a:prstGeom prst="rect">
            <a:avLst/>
          </a:prstGeom>
          <a:noFill/>
          <a:ln w="9525">
            <a:noFill/>
          </a:ln>
        </p:spPr>
        <p:txBody>
          <a:bodyPr wrap="square">
            <a:spAutoFit/>
          </a:bodyPr>
          <a:lstStyle/>
          <a:p>
            <a:pPr marL="273050" indent="-273050">
              <a:lnSpc>
                <a:spcPct val="150000"/>
              </a:lnSpc>
            </a:pPr>
            <a:r>
              <a:rPr lang="en-US" altLang="zh-CN" sz="2800" b="1" dirty="0">
                <a:latin typeface="Arial" panose="020B0604020202020204" pitchFamily="34" charset="0"/>
                <a:ea typeface="楷体" panose="02010609060101010101" pitchFamily="49" charset="-122"/>
              </a:rPr>
              <a:t>1.</a:t>
            </a:r>
            <a:r>
              <a:rPr lang="zh-CN" altLang="en-US" sz="2800" b="1" dirty="0">
                <a:latin typeface="Arial" panose="020B0604020202020204" pitchFamily="34" charset="0"/>
                <a:ea typeface="楷体" panose="02010609060101010101" pitchFamily="49" charset="-122"/>
              </a:rPr>
              <a:t>常模的建立过程</a:t>
            </a:r>
          </a:p>
          <a:p>
            <a:pPr marL="273050" indent="-273050">
              <a:lnSpc>
                <a:spcPct val="150000"/>
              </a:lnSpc>
            </a:pPr>
            <a:r>
              <a:rPr lang="zh-CN" altLang="en-US" sz="2000" dirty="0">
                <a:latin typeface="Arial" panose="020B0604020202020204" pitchFamily="34" charset="0"/>
                <a:ea typeface="楷体" panose="02010609060101010101" pitchFamily="49" charset="-122"/>
              </a:rPr>
              <a:t>   </a:t>
            </a:r>
            <a:endParaRPr lang="en-US" altLang="zh-CN" sz="2000" dirty="0">
              <a:latin typeface="Arial" panose="020B0604020202020204" pitchFamily="34" charset="0"/>
              <a:ea typeface="楷体" panose="02010609060101010101" pitchFamily="49" charset="-122"/>
            </a:endParaRPr>
          </a:p>
        </p:txBody>
      </p:sp>
      <p:sp>
        <p:nvSpPr>
          <p:cNvPr id="478212" name="矩形 5"/>
          <p:cNvSpPr/>
          <p:nvPr/>
        </p:nvSpPr>
        <p:spPr>
          <a:xfrm>
            <a:off x="2266863" y="2015182"/>
            <a:ext cx="7366119" cy="523220"/>
          </a:xfrm>
          <a:prstGeom prst="rect">
            <a:avLst/>
          </a:prstGeom>
          <a:noFill/>
          <a:ln w="9525">
            <a:noFill/>
          </a:ln>
        </p:spPr>
        <p:txBody>
          <a:bodyPr wrap="none">
            <a:spAutoFit/>
          </a:bodyPr>
          <a:lstStyle/>
          <a:p>
            <a:pPr eaLnBrk="1" hangingPunct="1"/>
            <a:r>
              <a:rPr lang="en-US" altLang="zh-CN" sz="2800" dirty="0">
                <a:solidFill>
                  <a:srgbClr val="FF0000"/>
                </a:solidFill>
                <a:latin typeface="Arial" panose="020B0604020202020204" pitchFamily="34" charset="0"/>
                <a:ea typeface="楷体" panose="02010609060101010101" pitchFamily="49" charset="-122"/>
              </a:rPr>
              <a:t>《</a:t>
            </a:r>
            <a:r>
              <a:rPr lang="zh-CN" altLang="en-US" sz="2800" dirty="0">
                <a:solidFill>
                  <a:srgbClr val="FF0000"/>
                </a:solidFill>
                <a:latin typeface="Arial" panose="020B0604020202020204" pitchFamily="34" charset="0"/>
                <a:ea typeface="楷体" panose="02010609060101010101" pitchFamily="49" charset="-122"/>
              </a:rPr>
              <a:t>中国护士心理健康量表</a:t>
            </a:r>
            <a:r>
              <a:rPr lang="en-US" altLang="zh-CN" sz="2800" dirty="0">
                <a:solidFill>
                  <a:srgbClr val="FF0000"/>
                </a:solidFill>
                <a:latin typeface="Arial" panose="020B0604020202020204" pitchFamily="34" charset="0"/>
                <a:ea typeface="楷体" panose="02010609060101010101" pitchFamily="49" charset="-122"/>
              </a:rPr>
              <a:t>》</a:t>
            </a:r>
            <a:r>
              <a:rPr lang="zh-CN" altLang="en-US" sz="2800" dirty="0">
                <a:solidFill>
                  <a:srgbClr val="FF0000"/>
                </a:solidFill>
                <a:latin typeface="Arial" panose="020B0604020202020204" pitchFamily="34" charset="0"/>
                <a:ea typeface="楷体" panose="02010609060101010101" pitchFamily="49" charset="-122"/>
              </a:rPr>
              <a:t>，怎么建立常模？</a:t>
            </a:r>
          </a:p>
        </p:txBody>
      </p:sp>
      <p:pic>
        <p:nvPicPr>
          <p:cNvPr id="478213" name="图片 6" descr="timg (12).jpg"/>
          <p:cNvPicPr>
            <a:picLocks noChangeAspect="1"/>
          </p:cNvPicPr>
          <p:nvPr/>
        </p:nvPicPr>
        <p:blipFill>
          <a:blip r:embed="rId2"/>
          <a:stretch>
            <a:fillRect/>
          </a:stretch>
        </p:blipFill>
        <p:spPr>
          <a:xfrm>
            <a:off x="8113626" y="3419176"/>
            <a:ext cx="2849563" cy="2139950"/>
          </a:xfrm>
          <a:prstGeom prst="rect">
            <a:avLst/>
          </a:prstGeom>
          <a:noFill/>
          <a:ln w="9525">
            <a:noFill/>
          </a:ln>
        </p:spPr>
      </p:pic>
      <p:sp>
        <p:nvSpPr>
          <p:cNvPr id="45061" name="TextBox 2"/>
          <p:cNvSpPr/>
          <p:nvPr/>
        </p:nvSpPr>
        <p:spPr>
          <a:xfrm>
            <a:off x="3752850" y="611188"/>
            <a:ext cx="5785558" cy="523220"/>
          </a:xfrm>
          <a:prstGeom prst="rect">
            <a:avLst/>
          </a:prstGeom>
          <a:noFill/>
          <a:ln w="9525">
            <a:noFill/>
          </a:ln>
        </p:spPr>
        <p:txBody>
          <a:bodyPr wrap="none">
            <a:spAutoFit/>
          </a:bodyPr>
          <a:lstStyle/>
          <a:p>
            <a:pPr eaLnBrk="1" hangingPunct="1"/>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第二节  临床护理心理评估基本方法</a:t>
            </a:r>
          </a:p>
        </p:txBody>
      </p:sp>
      <p:sp>
        <p:nvSpPr>
          <p:cNvPr id="2" name="矩形 5"/>
          <p:cNvSpPr/>
          <p:nvPr/>
        </p:nvSpPr>
        <p:spPr>
          <a:xfrm>
            <a:off x="856948" y="2647314"/>
            <a:ext cx="6726736" cy="3344570"/>
          </a:xfrm>
          <a:prstGeom prst="rect">
            <a:avLst/>
          </a:prstGeom>
          <a:noFill/>
          <a:ln w="9525">
            <a:noFill/>
          </a:ln>
        </p:spPr>
        <p:txBody>
          <a:bodyPr wrap="square">
            <a:spAutoFit/>
          </a:bodyPr>
          <a:lstStyle/>
          <a:p>
            <a:pPr eaLnBrk="1" hangingPunct="1">
              <a:lnSpc>
                <a:spcPct val="150000"/>
              </a:lnSpc>
            </a:pPr>
            <a:r>
              <a:rPr lang="zh-CN" altLang="en-US" sz="2400" b="1" dirty="0">
                <a:latin typeface="Calibri" panose="020F0502020204030204" pitchFamily="34" charset="0"/>
                <a:ea typeface="楷体" panose="02010609060101010101" pitchFamily="49" charset="-122"/>
              </a:rPr>
              <a:t>①</a:t>
            </a:r>
            <a:r>
              <a:rPr lang="zh-CN" altLang="en-US" sz="2400" b="1" dirty="0">
                <a:latin typeface="Arial" panose="020B0604020202020204" pitchFamily="34" charset="0"/>
                <a:ea typeface="楷体" panose="02010609060101010101" pitchFamily="49" charset="-122"/>
              </a:rPr>
              <a:t>抽样</a:t>
            </a:r>
          </a:p>
          <a:p>
            <a:pPr eaLnBrk="1" hangingPunct="1">
              <a:lnSpc>
                <a:spcPct val="150000"/>
              </a:lnSpc>
            </a:pPr>
            <a:r>
              <a:rPr lang="en-US" altLang="zh-CN" sz="2400" dirty="0">
                <a:latin typeface="Arial" panose="020B0604020202020204" pitchFamily="34" charset="0"/>
                <a:ea typeface="楷体" panose="02010609060101010101" pitchFamily="49" charset="-122"/>
              </a:rPr>
              <a:t>1</a:t>
            </a:r>
            <a:r>
              <a:rPr lang="zh-CN" altLang="en-US" sz="2400" dirty="0">
                <a:latin typeface="Arial" panose="020B0604020202020204" pitchFamily="34" charset="0"/>
                <a:ea typeface="楷体" panose="02010609060101010101" pitchFamily="49" charset="-122"/>
              </a:rPr>
              <a:t>、样本的年龄、性别、地区、民族、教育程度等</a:t>
            </a:r>
          </a:p>
          <a:p>
            <a:pPr eaLnBrk="1" hangingPunct="1">
              <a:lnSpc>
                <a:spcPct val="150000"/>
              </a:lnSpc>
            </a:pPr>
            <a:r>
              <a:rPr lang="en-US" altLang="zh-CN" sz="2400" dirty="0">
                <a:latin typeface="Arial" panose="020B0604020202020204" pitchFamily="34" charset="0"/>
                <a:ea typeface="楷体" panose="02010609060101010101" pitchFamily="49" charset="-122"/>
              </a:rPr>
              <a:t>2</a:t>
            </a:r>
            <a:r>
              <a:rPr lang="zh-CN" altLang="en-US" sz="2400" dirty="0">
                <a:latin typeface="Arial" panose="020B0604020202020204" pitchFamily="34" charset="0"/>
                <a:ea typeface="楷体" panose="02010609060101010101" pitchFamily="49" charset="-122"/>
              </a:rPr>
              <a:t>、根据人口实际分布情况分层抽样，相当数量</a:t>
            </a:r>
          </a:p>
          <a:p>
            <a:pPr eaLnBrk="1" hangingPunct="1">
              <a:lnSpc>
                <a:spcPct val="150000"/>
              </a:lnSpc>
            </a:pPr>
            <a:r>
              <a:rPr lang="en-US" altLang="zh-CN" sz="2400" dirty="0">
                <a:latin typeface="Arial" panose="020B0604020202020204" pitchFamily="34" charset="0"/>
                <a:ea typeface="楷体" panose="02010609060101010101" pitchFamily="49" charset="-122"/>
              </a:rPr>
              <a:t>3</a:t>
            </a:r>
            <a:r>
              <a:rPr lang="zh-CN" altLang="en-US" sz="2400" dirty="0">
                <a:latin typeface="Arial" panose="020B0604020202020204" pitchFamily="34" charset="0"/>
                <a:ea typeface="楷体" panose="02010609060101010101" pitchFamily="49" charset="-122"/>
              </a:rPr>
              <a:t>、地域限制和时代变迁</a:t>
            </a:r>
          </a:p>
          <a:p>
            <a:pPr eaLnBrk="1" hangingPunct="1">
              <a:lnSpc>
                <a:spcPct val="150000"/>
              </a:lnSpc>
            </a:pPr>
            <a:r>
              <a:rPr lang="zh-CN" altLang="en-US" sz="2400" b="1" dirty="0">
                <a:latin typeface="Calibri" panose="020F0502020204030204" pitchFamily="34" charset="0"/>
                <a:ea typeface="楷体" panose="02010609060101010101" pitchFamily="49" charset="-122"/>
              </a:rPr>
              <a:t>②</a:t>
            </a:r>
            <a:r>
              <a:rPr lang="zh-CN" altLang="en-US" sz="2400" b="1" dirty="0">
                <a:latin typeface="Arial" panose="020B0604020202020204" pitchFamily="34" charset="0"/>
                <a:ea typeface="楷体" panose="02010609060101010101" pitchFamily="49" charset="-122"/>
              </a:rPr>
              <a:t>对标准化样本进行测量，有不同的表示形式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782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8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2"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jY1NmNhZWMwZjY1ZjQ0NjM5ZjY5Yzg3M2JjZGJkYmEifQ=="/>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楷体"/>
        <a:ea typeface=""/>
        <a:cs typeface=""/>
        <a:font script="Jpan" typeface="游ゴシック Light"/>
        <a:font script="Hang" typeface="맑은 고딕"/>
        <a:font script="Hans" typeface="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楷体"/>
        <a:ea typeface=""/>
        <a:cs typeface=""/>
        <a:font script="Jpan" typeface="游ゴシック Light"/>
        <a:font script="Hang" typeface="맑은 고딕"/>
        <a:font script="Hans" typeface="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楷体"/>
        <a:ea typeface=""/>
        <a:cs typeface=""/>
        <a:font script="Jpan" typeface="游ゴシック Light"/>
        <a:font script="Hang" typeface="맑은 고딕"/>
        <a:font script="Hans" typeface="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893</Words>
  <Application>Microsoft Office PowerPoint</Application>
  <PresentationFormat>宽屏</PresentationFormat>
  <Paragraphs>77</Paragraphs>
  <Slides>14</Slides>
  <Notes>8</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14</vt:i4>
      </vt:variant>
    </vt:vector>
  </HeadingPairs>
  <TitlesOfParts>
    <vt:vector size="27" baseType="lpstr">
      <vt:lpstr>Helvetica Neue</vt:lpstr>
      <vt:lpstr>方正苏新诗柳楷简体</vt:lpstr>
      <vt:lpstr>汉仪旗黑-85S</vt:lpstr>
      <vt:lpstr>黑体</vt:lpstr>
      <vt:lpstr>楷体</vt:lpstr>
      <vt:lpstr>宋体</vt:lpstr>
      <vt:lpstr>微软雅黑</vt:lpstr>
      <vt:lpstr>字魂59号-创粗黑</vt:lpstr>
      <vt:lpstr>Arial</vt:lpstr>
      <vt:lpstr>Calibri</vt:lpstr>
      <vt:lpstr>Tahoma</vt:lpstr>
      <vt:lpstr>1_Office 主题​​</vt:lpstr>
      <vt:lpstr>2_Office 主题​​</vt:lpstr>
      <vt:lpstr>PowerPoint 演示文稿</vt:lpstr>
      <vt:lpstr>学习内容</vt:lpstr>
      <vt:lpstr>学习目标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 森</dc:creator>
  <cp:lastModifiedBy>孟 鑫</cp:lastModifiedBy>
  <cp:revision>39</cp:revision>
  <dcterms:created xsi:type="dcterms:W3CDTF">2021-12-06T09:01:00Z</dcterms:created>
  <dcterms:modified xsi:type="dcterms:W3CDTF">2024-10-21T11:59:20Z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04D71E68291E4C068B0024AC9DA74561_13</vt:lpwstr>
  </property>
  <property fmtid="{D5CDD505-2E9C-101B-9397-08002B2CF9AE}" pid="3" name="KSOProductBuildVer">
    <vt:lpwstr>2052-12.1.0.18276</vt:lpwstr>
  </property>
</Properties>
</file>