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7"/>
  </p:notesMasterIdLst>
  <p:handoutMasterIdLst>
    <p:handoutMasterId r:id="rId19"/>
  </p:handoutMasterIdLst>
  <p:sldIdLst>
    <p:sldId id="264" r:id="rId5"/>
    <p:sldId id="1621" r:id="rId6"/>
    <p:sldId id="2599" r:id="rId8"/>
    <p:sldId id="2600" r:id="rId9"/>
    <p:sldId id="2593" r:id="rId10"/>
    <p:sldId id="2620" r:id="rId11"/>
    <p:sldId id="2611" r:id="rId12"/>
    <p:sldId id="2609" r:id="rId13"/>
    <p:sldId id="2612" r:id="rId14"/>
    <p:sldId id="2613" r:id="rId15"/>
    <p:sldId id="2614" r:id="rId16"/>
    <p:sldId id="2559" r:id="rId17"/>
    <p:sldId id="256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E5"/>
    <a:srgbClr val="E1E9D2"/>
    <a:srgbClr val="F0F0F0"/>
    <a:srgbClr val="FB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877E3-2B4B-49A5-A2E0-80477447E8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B4A6-C2FF-44EF-94F2-BC8541C739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这节课我们就讲到这里，谢谢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示, 徽标&#10;&#10;描述已自动生成"/>
          <p:cNvPicPr>
            <a:picLocks noChangeAspect="1"/>
          </p:cNvPicPr>
          <p:nvPr userDrawn="1"/>
        </p:nvPicPr>
        <p:blipFill>
          <a:blip r:embed="rId1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40" y="348926"/>
            <a:ext cx="8802521" cy="616014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图片 9" descr="卡通人物&#10;&#10;中度可信度描述已自动生成"/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64" y="5472253"/>
            <a:ext cx="5098872" cy="63789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01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90590"/>
            <a:ext cx="10515600" cy="431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2.jpeg"/><Relationship Id="rId17" Type="http://schemas.openxmlformats.org/officeDocument/2006/relationships/image" Target="../media/image21.jpeg"/><Relationship Id="rId16" Type="http://schemas.openxmlformats.org/officeDocument/2006/relationships/image" Target="../media/image20.jpeg"/><Relationship Id="rId15" Type="http://schemas.openxmlformats.org/officeDocument/2006/relationships/image" Target="../media/image19.jpeg"/><Relationship Id="rId14" Type="http://schemas.openxmlformats.org/officeDocument/2006/relationships/image" Target="../media/image18.jpeg"/><Relationship Id="rId13" Type="http://schemas.openxmlformats.org/officeDocument/2006/relationships/image" Target="../media/image17.jpeg"/><Relationship Id="rId12" Type="http://schemas.openxmlformats.org/officeDocument/2006/relationships/image" Target="../media/image16.jpe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7.xml"/><Relationship Id="rId2" Type="http://schemas.openxmlformats.org/officeDocument/2006/relationships/image" Target="../media/image24.pn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9.xml"/><Relationship Id="rId2" Type="http://schemas.openxmlformats.org/officeDocument/2006/relationships/image" Target="../media/image24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房间的摆设布局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r="16266"/>
          <a:stretch>
            <a:fillRect/>
          </a:stretch>
        </p:blipFill>
        <p:spPr>
          <a:xfrm>
            <a:off x="2465053" y="-2179050"/>
            <a:ext cx="3240000" cy="2160000"/>
          </a:xfrm>
          <a:prstGeom prst="rect">
            <a:avLst/>
          </a:prstGeom>
        </p:spPr>
      </p:pic>
      <p:pic>
        <p:nvPicPr>
          <p:cNvPr id="5" name="图片 4" descr="房间里的沙发和桌椅&#10;&#10;中度可信度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2420128" y="6858000"/>
            <a:ext cx="3240000" cy="2160000"/>
          </a:xfrm>
          <a:prstGeom prst="rect">
            <a:avLst/>
          </a:prstGeom>
        </p:spPr>
      </p:pic>
      <p:pic>
        <p:nvPicPr>
          <p:cNvPr id="7" name="图片 6" descr="房间里有桌子和椅子&#10;&#10;低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350934" y="6296990"/>
            <a:ext cx="3240000" cy="2160000"/>
          </a:xfrm>
          <a:prstGeom prst="rect">
            <a:avLst/>
          </a:prstGeom>
        </p:spPr>
      </p:pic>
      <p:pic>
        <p:nvPicPr>
          <p:cNvPr id="9" name="图片 8" descr="一群人在厨房里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>
          <a:xfrm>
            <a:off x="8543023" y="-4553662"/>
            <a:ext cx="4320000" cy="2880000"/>
          </a:xfrm>
          <a:prstGeom prst="rect">
            <a:avLst/>
          </a:prstGeom>
        </p:spPr>
      </p:pic>
      <p:pic>
        <p:nvPicPr>
          <p:cNvPr id="11" name="图片 10" descr="图片包含 室内, 病房, 房间, 桌子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98571" y="3967266"/>
            <a:ext cx="3240000" cy="2160000"/>
          </a:xfrm>
          <a:prstGeom prst="rect">
            <a:avLst/>
          </a:prstGeom>
        </p:spPr>
      </p:pic>
      <p:pic>
        <p:nvPicPr>
          <p:cNvPr id="13" name="图片 12" descr="商店的玻璃橱窗&#10;&#10;中度可信度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3034270" y="6858000"/>
            <a:ext cx="3240000" cy="2160000"/>
          </a:xfrm>
          <a:prstGeom prst="rect">
            <a:avLst/>
          </a:prstGeom>
        </p:spPr>
      </p:pic>
      <p:pic>
        <p:nvPicPr>
          <p:cNvPr id="15" name="图片 14" descr="图片包含 室内, 桌子, 病房, 行李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6491882" y="-2324883"/>
            <a:ext cx="3240000" cy="2160000"/>
          </a:xfrm>
          <a:prstGeom prst="rect">
            <a:avLst/>
          </a:prstGeom>
        </p:spPr>
      </p:pic>
      <p:pic>
        <p:nvPicPr>
          <p:cNvPr id="21" name="图片 20" descr="一群人在房间里&#10;&#10;低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7163823"/>
            <a:ext cx="4320000" cy="2880000"/>
          </a:xfrm>
          <a:prstGeom prst="rect">
            <a:avLst/>
          </a:prstGeom>
        </p:spPr>
      </p:pic>
      <p:pic>
        <p:nvPicPr>
          <p:cNvPr id="25" name="图片 24" descr="图片包含 室内, 绿色, 房间, 桌子&#10;&#10;描述已自动生成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238844" y="1477947"/>
            <a:ext cx="3240000" cy="2160000"/>
          </a:xfrm>
          <a:prstGeom prst="rect">
            <a:avLst/>
          </a:prstGeom>
        </p:spPr>
      </p:pic>
      <p:pic>
        <p:nvPicPr>
          <p:cNvPr id="27" name="图片 26" descr="一群小孩在草地上&#10;&#10;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863023" y="3637947"/>
            <a:ext cx="4320000" cy="2880000"/>
          </a:xfrm>
          <a:prstGeom prst="rect">
            <a:avLst/>
          </a:prstGeom>
        </p:spPr>
      </p:pic>
      <p:pic>
        <p:nvPicPr>
          <p:cNvPr id="29" name="图片 28" descr="图片包含 室内, 人, 病房, 房间&#10;&#10;描述已自动生成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14947" y="-5571961"/>
            <a:ext cx="4320000" cy="2880000"/>
          </a:xfrm>
          <a:prstGeom prst="rect">
            <a:avLst/>
          </a:prstGeom>
        </p:spPr>
      </p:pic>
      <p:pic>
        <p:nvPicPr>
          <p:cNvPr id="31" name="图片 30" descr="图片包含 人, 室内, 桌子, 男人&#10;&#10;描述已自动生成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-4247839"/>
            <a:ext cx="4320000" cy="2880000"/>
          </a:xfrm>
          <a:prstGeom prst="rect">
            <a:avLst/>
          </a:prstGeom>
        </p:spPr>
      </p:pic>
      <p:pic>
        <p:nvPicPr>
          <p:cNvPr id="35" name="图片 34" descr="人们在看台上的人在厨房里工作&#10;&#10;低可信度描述已自动生成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9852" y="-3113662"/>
            <a:ext cx="4320000" cy="2880000"/>
          </a:xfrm>
          <a:prstGeom prst="rect">
            <a:avLst/>
          </a:prstGeom>
        </p:spPr>
      </p:pic>
      <p:pic>
        <p:nvPicPr>
          <p:cNvPr id="37" name="图片 36" descr="图片包含 人, 室内, 男人, 女人&#10;&#10;描述已自动生成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8844" y="180078"/>
            <a:ext cx="4320000" cy="2880000"/>
          </a:xfrm>
          <a:prstGeom prst="rect">
            <a:avLst/>
          </a:prstGeom>
        </p:spPr>
      </p:pic>
      <p:pic>
        <p:nvPicPr>
          <p:cNvPr id="39" name="图片 38" descr="图片包含 建筑, 路, 院子, 地毯&#10;&#10;描述已自动生成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3" y="-4553662"/>
            <a:ext cx="4320000" cy="2880000"/>
          </a:xfrm>
          <a:prstGeom prst="rect">
            <a:avLst/>
          </a:prstGeom>
        </p:spPr>
      </p:pic>
      <p:pic>
        <p:nvPicPr>
          <p:cNvPr id="41" name="图片 40" descr="图片包含 桌子, 室内, 建筑, 亮&#10;&#10;描述已自动生成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46117" y="-2539050"/>
            <a:ext cx="4320000" cy="2880000"/>
          </a:xfrm>
          <a:prstGeom prst="rect">
            <a:avLst/>
          </a:prstGeom>
        </p:spPr>
      </p:pic>
      <p:pic>
        <p:nvPicPr>
          <p:cNvPr id="4" name="图片 3" descr="一群人在房间里的电视&#10;&#10;中度可信度描述已自动生成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73225" y="730734"/>
            <a:ext cx="3240000" cy="2160000"/>
          </a:xfrm>
          <a:prstGeom prst="rect">
            <a:avLst/>
          </a:prstGeom>
        </p:spPr>
      </p:pic>
      <p:pic>
        <p:nvPicPr>
          <p:cNvPr id="8" name="图片 7" descr="图片包含 人, 室内, 病房, 男人&#10;&#10;描述已自动生成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7693766" y="6858000"/>
            <a:ext cx="3240000" cy="216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60759" y="2967335"/>
            <a:ext cx="927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pc="50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新乡医学院三全学院护理学院</a:t>
            </a:r>
            <a:endParaRPr lang="zh-CN" altLang="en-US" sz="5400" b="1" cap="none" spc="50" dirty="0">
              <a:ln w="952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54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54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1417638" y="99060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二、急危重症病人的心理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护理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278890" y="1619250"/>
            <a:ext cx="8172450" cy="756285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（一）减轻或消除</a:t>
            </a: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负性情绪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02130" y="2023745"/>
            <a:ext cx="10023475" cy="3736340"/>
            <a:chOff x="2838" y="3187"/>
            <a:chExt cx="15785" cy="5884"/>
          </a:xfrm>
        </p:grpSpPr>
        <p:sp>
          <p:nvSpPr>
            <p:cNvPr id="2" name="Rectangle 5"/>
            <p:cNvSpPr>
              <a:spLocks noGrp="1"/>
            </p:cNvSpPr>
            <p:nvPr/>
          </p:nvSpPr>
          <p:spPr>
            <a:xfrm>
              <a:off x="2838" y="3636"/>
              <a:ext cx="9388" cy="1188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marL="457200" lvl="0" indent="-457200" eaLnBrk="1" hangingPunct="1">
                <a:lnSpc>
                  <a:spcPct val="150000"/>
                </a:lnSpc>
                <a:spcBef>
                  <a:spcPts val="25"/>
                </a:spcBef>
                <a:buClr>
                  <a:srgbClr val="000000"/>
                </a:buClr>
                <a:buFont typeface="Wingdings" panose="05000000000000000000" charset="0"/>
                <a:buChar char="Ø"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热情接待，熟悉医务人员及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环境；</a:t>
              </a: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Rectangle 5"/>
            <p:cNvSpPr>
              <a:spLocks noGrp="1"/>
            </p:cNvSpPr>
            <p:nvPr/>
          </p:nvSpPr>
          <p:spPr>
            <a:xfrm>
              <a:off x="2838" y="4639"/>
              <a:ext cx="9388" cy="1188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marL="457200" lvl="0" indent="-457200" eaLnBrk="1" hangingPunct="1">
                <a:lnSpc>
                  <a:spcPct val="150000"/>
                </a:lnSpc>
                <a:spcBef>
                  <a:spcPts val="25"/>
                </a:spcBef>
                <a:buClr>
                  <a:srgbClr val="000000"/>
                </a:buClr>
                <a:buFont typeface="Wingdings" panose="05000000000000000000" charset="0"/>
                <a:buChar char="Ø"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认真观察，沉着冷静，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有条不紊；</a:t>
              </a: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Rectangle 5"/>
            <p:cNvSpPr>
              <a:spLocks noGrp="1"/>
            </p:cNvSpPr>
            <p:nvPr/>
          </p:nvSpPr>
          <p:spPr>
            <a:xfrm>
              <a:off x="2838" y="5642"/>
              <a:ext cx="9388" cy="1188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marL="457200" lvl="0" indent="-457200" eaLnBrk="1" hangingPunct="1">
                <a:lnSpc>
                  <a:spcPct val="150000"/>
                </a:lnSpc>
                <a:spcBef>
                  <a:spcPts val="25"/>
                </a:spcBef>
                <a:buClr>
                  <a:srgbClr val="000000"/>
                </a:buClr>
                <a:buFont typeface="Wingdings" panose="05000000000000000000" charset="0"/>
                <a:buChar char="Ø"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加强沟通，心理支持，增强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信心；</a:t>
              </a: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Rectangle 5"/>
            <p:cNvSpPr>
              <a:spLocks noGrp="1"/>
            </p:cNvSpPr>
            <p:nvPr/>
          </p:nvSpPr>
          <p:spPr>
            <a:xfrm>
              <a:off x="2838" y="6645"/>
              <a:ext cx="9388" cy="1188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marL="457200" lvl="0" indent="-457200" eaLnBrk="1" hangingPunct="1">
                <a:lnSpc>
                  <a:spcPct val="150000"/>
                </a:lnSpc>
                <a:spcBef>
                  <a:spcPts val="25"/>
                </a:spcBef>
                <a:buClr>
                  <a:srgbClr val="000000"/>
                </a:buClr>
                <a:buFont typeface="Wingdings" panose="05000000000000000000" charset="0"/>
                <a:buChar char="Ø"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合理宣泄情绪，缓解心理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压力；</a:t>
              </a: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Rectangle 5"/>
            <p:cNvSpPr>
              <a:spLocks noGrp="1"/>
            </p:cNvSpPr>
            <p:nvPr/>
          </p:nvSpPr>
          <p:spPr>
            <a:xfrm>
              <a:off x="2838" y="7648"/>
              <a:ext cx="9388" cy="1188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marL="457200" lvl="0" indent="-457200" eaLnBrk="1" hangingPunct="1">
                <a:lnSpc>
                  <a:spcPct val="150000"/>
                </a:lnSpc>
                <a:spcBef>
                  <a:spcPts val="25"/>
                </a:spcBef>
                <a:buClr>
                  <a:srgbClr val="000000"/>
                </a:buClr>
                <a:buFont typeface="Wingdings" panose="05000000000000000000" charset="0"/>
                <a:buChar char="Ø"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安排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家属探视，保持情绪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稳定。</a:t>
              </a: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0" name="图片 9" descr="心理护理"/>
            <p:cNvPicPr>
              <a:picLocks noChangeAspect="1"/>
            </p:cNvPicPr>
            <p:nvPr/>
          </p:nvPicPr>
          <p:blipFill>
            <a:blip r:embed="rId1"/>
            <a:srcRect l="11920" r="17560"/>
            <a:stretch>
              <a:fillRect/>
            </a:stretch>
          </p:blipFill>
          <p:spPr>
            <a:xfrm>
              <a:off x="11709" y="3187"/>
              <a:ext cx="6914" cy="58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p"/>
      <p:bldP spid="47107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1417638" y="99060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二、急危重症病人的心理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护理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78890" y="3016885"/>
            <a:ext cx="8172450" cy="1423035"/>
            <a:chOff x="2014" y="4751"/>
            <a:chExt cx="12870" cy="2241"/>
          </a:xfrm>
        </p:grpSpPr>
        <p:sp>
          <p:nvSpPr>
            <p:cNvPr id="6" name="Rectangle 5"/>
            <p:cNvSpPr>
              <a:spLocks noGrp="1"/>
            </p:cNvSpPr>
            <p:nvPr/>
          </p:nvSpPr>
          <p:spPr>
            <a:xfrm>
              <a:off x="2838" y="5804"/>
              <a:ext cx="10938" cy="1188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marL="457200" lvl="0" indent="-457200" eaLnBrk="1" hangingPunct="1">
                <a:lnSpc>
                  <a:spcPct val="150000"/>
                </a:lnSpc>
                <a:spcBef>
                  <a:spcPts val="25"/>
                </a:spcBef>
                <a:buClr>
                  <a:srgbClr val="000000"/>
                </a:buClr>
                <a:buFont typeface="Wingdings" panose="05000000000000000000" charset="0"/>
                <a:buChar char="Ø"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向即将撤离监护室的病人做好解释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工作。</a:t>
              </a: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Rectangle 5"/>
            <p:cNvSpPr>
              <a:spLocks noGrp="1"/>
            </p:cNvSpPr>
            <p:nvPr/>
          </p:nvSpPr>
          <p:spPr>
            <a:xfrm>
              <a:off x="2014" y="4751"/>
              <a:ext cx="12870" cy="1191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rm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lvl="0" eaLnBrk="1" hangingPunct="1">
                <a:lnSpc>
                  <a:spcPct val="140000"/>
                </a:lnSpc>
                <a:spcBef>
                  <a:spcPts val="25"/>
                </a:spcBef>
                <a:buNone/>
              </a:pPr>
              <a:r>
                <a:rPr lang="zh-CN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（三）减轻或消除依赖</a:t>
              </a:r>
              <a:r>
                <a:rPr lang="zh-CN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心理</a:t>
              </a:r>
              <a:endPara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78890" y="4352290"/>
            <a:ext cx="8172450" cy="1423035"/>
            <a:chOff x="2014" y="6854"/>
            <a:chExt cx="12870" cy="2241"/>
          </a:xfrm>
        </p:grpSpPr>
        <p:sp>
          <p:nvSpPr>
            <p:cNvPr id="9" name="Rectangle 5"/>
            <p:cNvSpPr>
              <a:spLocks noGrp="1"/>
            </p:cNvSpPr>
            <p:nvPr/>
          </p:nvSpPr>
          <p:spPr>
            <a:xfrm>
              <a:off x="2838" y="7907"/>
              <a:ext cx="8684" cy="1188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marL="457200" lvl="0" indent="-457200" eaLnBrk="1" hangingPunct="1">
                <a:lnSpc>
                  <a:spcPct val="150000"/>
                </a:lnSpc>
                <a:spcBef>
                  <a:spcPts val="25"/>
                </a:spcBef>
                <a:buClr>
                  <a:srgbClr val="000000"/>
                </a:buClr>
                <a:buFont typeface="Wingdings" panose="05000000000000000000" charset="0"/>
                <a:buChar char="Ø"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采用柔和的灯光，保持正常作息。</a:t>
              </a: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Rectangle 5"/>
            <p:cNvSpPr>
              <a:spLocks noGrp="1"/>
            </p:cNvSpPr>
            <p:nvPr/>
          </p:nvSpPr>
          <p:spPr>
            <a:xfrm>
              <a:off x="2014" y="6854"/>
              <a:ext cx="12870" cy="1191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rm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lvl="0" eaLnBrk="1" hangingPunct="1">
                <a:lnSpc>
                  <a:spcPct val="140000"/>
                </a:lnSpc>
                <a:spcBef>
                  <a:spcPts val="25"/>
                </a:spcBef>
                <a:buNone/>
              </a:pPr>
              <a:r>
                <a:rPr lang="zh-CN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（四）改善监护室的</a:t>
              </a:r>
              <a:r>
                <a:rPr lang="zh-CN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环境</a:t>
              </a:r>
              <a:endPara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" name="图片 7" descr="心理健康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585" y="1524635"/>
            <a:ext cx="2952750" cy="40830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78890" y="1705610"/>
            <a:ext cx="8172450" cy="1423035"/>
            <a:chOff x="2014" y="4751"/>
            <a:chExt cx="12870" cy="2241"/>
          </a:xfrm>
        </p:grpSpPr>
        <p:sp>
          <p:nvSpPr>
            <p:cNvPr id="10" name="Rectangle 5"/>
            <p:cNvSpPr>
              <a:spLocks noGrp="1"/>
            </p:cNvSpPr>
            <p:nvPr/>
          </p:nvSpPr>
          <p:spPr>
            <a:xfrm>
              <a:off x="2838" y="5804"/>
              <a:ext cx="11534" cy="1188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marL="457200" lvl="0" indent="-457200" eaLnBrk="1" hangingPunct="1">
                <a:lnSpc>
                  <a:spcPct val="150000"/>
                </a:lnSpc>
                <a:spcBef>
                  <a:spcPts val="25"/>
                </a:spcBef>
                <a:buClr>
                  <a:srgbClr val="000000"/>
                </a:buClr>
                <a:buFont typeface="Wingdings" panose="05000000000000000000" charset="0"/>
                <a:buChar char="Ø"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短时间内可不予纠正，持续存在应积极应对。</a:t>
              </a: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Rectangle 5"/>
            <p:cNvSpPr>
              <a:spLocks noGrp="1"/>
            </p:cNvSpPr>
            <p:nvPr/>
          </p:nvSpPr>
          <p:spPr>
            <a:xfrm>
              <a:off x="2014" y="4751"/>
              <a:ext cx="12870" cy="1191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rm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lvl="0" eaLnBrk="1" hangingPunct="1">
                <a:lnSpc>
                  <a:spcPct val="140000"/>
                </a:lnSpc>
                <a:spcBef>
                  <a:spcPts val="25"/>
                </a:spcBef>
                <a:buNone/>
              </a:pPr>
              <a:r>
                <a:rPr lang="zh-CN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（二）应对否认心理</a:t>
              </a:r>
              <a:endPara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2559" y="2205183"/>
            <a:ext cx="8206775" cy="304903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defTabSz="914400">
              <a:lnSpc>
                <a:spcPct val="150000"/>
              </a:lnSpc>
            </a:pPr>
            <a:endParaRPr lang="zh-CN" altLang="en-US" sz="1400" b="1" spc="250" dirty="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圆"/>
          <p:cNvSpPr>
            <a:spLocks noChangeAspect="1"/>
          </p:cNvSpPr>
          <p:nvPr/>
        </p:nvSpPr>
        <p:spPr>
          <a:xfrm>
            <a:off x="658233" y="2690199"/>
            <a:ext cx="1057062" cy="1057062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sz="16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图标"/>
          <p:cNvSpPr>
            <a:spLocks noChangeAspect="1" noEditPoints="1" noChangeArrowheads="1"/>
          </p:cNvSpPr>
          <p:nvPr/>
        </p:nvSpPr>
        <p:spPr bwMode="auto">
          <a:xfrm>
            <a:off x="981191" y="2973170"/>
            <a:ext cx="411145" cy="491117"/>
          </a:xfrm>
          <a:custGeom>
            <a:avLst/>
            <a:gdLst>
              <a:gd name="connsiteX0" fmla="*/ 114789 w 506980"/>
              <a:gd name="connsiteY0" fmla="*/ 531639 h 605592"/>
              <a:gd name="connsiteX1" fmla="*/ 477355 w 506980"/>
              <a:gd name="connsiteY1" fmla="*/ 531639 h 605592"/>
              <a:gd name="connsiteX2" fmla="*/ 506973 w 506980"/>
              <a:gd name="connsiteY2" fmla="*/ 568348 h 605592"/>
              <a:gd name="connsiteX3" fmla="*/ 476983 w 506980"/>
              <a:gd name="connsiteY3" fmla="*/ 605521 h 605592"/>
              <a:gd name="connsiteX4" fmla="*/ 122588 w 506980"/>
              <a:gd name="connsiteY4" fmla="*/ 605521 h 605592"/>
              <a:gd name="connsiteX5" fmla="*/ 114789 w 506980"/>
              <a:gd name="connsiteY5" fmla="*/ 531639 h 605592"/>
              <a:gd name="connsiteX6" fmla="*/ 126772 w 506980"/>
              <a:gd name="connsiteY6" fmla="*/ 407405 h 605592"/>
              <a:gd name="connsiteX7" fmla="*/ 114610 w 506980"/>
              <a:gd name="connsiteY7" fmla="*/ 419456 h 605592"/>
              <a:gd name="connsiteX8" fmla="*/ 126772 w 506980"/>
              <a:gd name="connsiteY8" fmla="*/ 431599 h 605592"/>
              <a:gd name="connsiteX9" fmla="*/ 287485 w 506980"/>
              <a:gd name="connsiteY9" fmla="*/ 431599 h 605592"/>
              <a:gd name="connsiteX10" fmla="*/ 299555 w 506980"/>
              <a:gd name="connsiteY10" fmla="*/ 419456 h 605592"/>
              <a:gd name="connsiteX11" fmla="*/ 287485 w 506980"/>
              <a:gd name="connsiteY11" fmla="*/ 407405 h 605592"/>
              <a:gd name="connsiteX12" fmla="*/ 137449 w 506980"/>
              <a:gd name="connsiteY12" fmla="*/ 300062 h 605592"/>
              <a:gd name="connsiteX13" fmla="*/ 125287 w 506980"/>
              <a:gd name="connsiteY13" fmla="*/ 312205 h 605592"/>
              <a:gd name="connsiteX14" fmla="*/ 137449 w 506980"/>
              <a:gd name="connsiteY14" fmla="*/ 324348 h 605592"/>
              <a:gd name="connsiteX15" fmla="*/ 392585 w 506980"/>
              <a:gd name="connsiteY15" fmla="*/ 324348 h 605592"/>
              <a:gd name="connsiteX16" fmla="*/ 404654 w 506980"/>
              <a:gd name="connsiteY16" fmla="*/ 312205 h 605592"/>
              <a:gd name="connsiteX17" fmla="*/ 392585 w 506980"/>
              <a:gd name="connsiteY17" fmla="*/ 300062 h 605592"/>
              <a:gd name="connsiteX18" fmla="*/ 159732 w 506980"/>
              <a:gd name="connsiteY18" fmla="*/ 192347 h 605592"/>
              <a:gd name="connsiteX19" fmla="*/ 147569 w 506980"/>
              <a:gd name="connsiteY19" fmla="*/ 204398 h 605592"/>
              <a:gd name="connsiteX20" fmla="*/ 159732 w 506980"/>
              <a:gd name="connsiteY20" fmla="*/ 216541 h 605592"/>
              <a:gd name="connsiteX21" fmla="*/ 414867 w 506980"/>
              <a:gd name="connsiteY21" fmla="*/ 216541 h 605592"/>
              <a:gd name="connsiteX22" fmla="*/ 426937 w 506980"/>
              <a:gd name="connsiteY22" fmla="*/ 204398 h 605592"/>
              <a:gd name="connsiteX23" fmla="*/ 414867 w 506980"/>
              <a:gd name="connsiteY23" fmla="*/ 192347 h 605592"/>
              <a:gd name="connsiteX24" fmla="*/ 54673 w 506980"/>
              <a:gd name="connsiteY24" fmla="*/ 93711 h 605592"/>
              <a:gd name="connsiteX25" fmla="*/ 77459 w 506980"/>
              <a:gd name="connsiteY25" fmla="*/ 94175 h 605592"/>
              <a:gd name="connsiteX26" fmla="*/ 71693 w 506980"/>
              <a:gd name="connsiteY26" fmla="*/ 148329 h 605592"/>
              <a:gd name="connsiteX27" fmla="*/ 53185 w 506980"/>
              <a:gd name="connsiteY27" fmla="*/ 148329 h 605592"/>
              <a:gd name="connsiteX28" fmla="*/ 54673 w 506980"/>
              <a:gd name="connsiteY28" fmla="*/ 93711 h 605592"/>
              <a:gd name="connsiteX29" fmla="*/ 167995 w 506980"/>
              <a:gd name="connsiteY29" fmla="*/ 85004 h 605592"/>
              <a:gd name="connsiteX30" fmla="*/ 155832 w 506980"/>
              <a:gd name="connsiteY30" fmla="*/ 97147 h 605592"/>
              <a:gd name="connsiteX31" fmla="*/ 167995 w 506980"/>
              <a:gd name="connsiteY31" fmla="*/ 109290 h 605592"/>
              <a:gd name="connsiteX32" fmla="*/ 423130 w 506980"/>
              <a:gd name="connsiteY32" fmla="*/ 109290 h 605592"/>
              <a:gd name="connsiteX33" fmla="*/ 435293 w 506980"/>
              <a:gd name="connsiteY33" fmla="*/ 97147 h 605592"/>
              <a:gd name="connsiteX34" fmla="*/ 423130 w 506980"/>
              <a:gd name="connsiteY34" fmla="*/ 85004 h 605592"/>
              <a:gd name="connsiteX35" fmla="*/ 86199 w 506980"/>
              <a:gd name="connsiteY35" fmla="*/ 0 h 605592"/>
              <a:gd name="connsiteX36" fmla="*/ 445877 w 506980"/>
              <a:gd name="connsiteY36" fmla="*/ 0 h 605592"/>
              <a:gd name="connsiteX37" fmla="*/ 470574 w 506980"/>
              <a:gd name="connsiteY37" fmla="*/ 20764 h 605592"/>
              <a:gd name="connsiteX38" fmla="*/ 459432 w 506980"/>
              <a:gd name="connsiteY38" fmla="*/ 300062 h 605592"/>
              <a:gd name="connsiteX39" fmla="*/ 433807 w 506980"/>
              <a:gd name="connsiteY39" fmla="*/ 507518 h 605592"/>
              <a:gd name="connsiteX40" fmla="*/ 92977 w 506980"/>
              <a:gd name="connsiteY40" fmla="*/ 507518 h 605592"/>
              <a:gd name="connsiteX41" fmla="*/ 84342 w 506980"/>
              <a:gd name="connsiteY41" fmla="*/ 527263 h 605592"/>
              <a:gd name="connsiteX42" fmla="*/ 98826 w 506980"/>
              <a:gd name="connsiteY42" fmla="*/ 600308 h 605592"/>
              <a:gd name="connsiteX43" fmla="*/ 92977 w 506980"/>
              <a:gd name="connsiteY43" fmla="*/ 605592 h 605592"/>
              <a:gd name="connsiteX44" fmla="*/ 92513 w 506980"/>
              <a:gd name="connsiteY44" fmla="*/ 605592 h 605592"/>
              <a:gd name="connsiteX45" fmla="*/ 53240 w 506980"/>
              <a:gd name="connsiteY45" fmla="*/ 561097 h 605592"/>
              <a:gd name="connsiteX46" fmla="*/ 76543 w 506980"/>
              <a:gd name="connsiteY46" fmla="*/ 246946 h 605592"/>
              <a:gd name="connsiteX47" fmla="*/ 102168 w 506980"/>
              <a:gd name="connsiteY47" fmla="*/ 79257 h 605592"/>
              <a:gd name="connsiteX48" fmla="*/ 86199 w 506980"/>
              <a:gd name="connsiteY48" fmla="*/ 0 h 605592"/>
              <a:gd name="connsiteX49" fmla="*/ 50709 w 506980"/>
              <a:gd name="connsiteY49" fmla="*/ 0 h 605592"/>
              <a:gd name="connsiteX50" fmla="*/ 77813 w 506980"/>
              <a:gd name="connsiteY50" fmla="*/ 70075 h 605592"/>
              <a:gd name="connsiteX51" fmla="*/ 40127 w 506980"/>
              <a:gd name="connsiteY51" fmla="*/ 69612 h 605592"/>
              <a:gd name="connsiteX52" fmla="*/ 28431 w 506980"/>
              <a:gd name="connsiteY52" fmla="*/ 84164 h 605592"/>
              <a:gd name="connsiteX53" fmla="*/ 24161 w 506980"/>
              <a:gd name="connsiteY53" fmla="*/ 148399 h 605592"/>
              <a:gd name="connsiteX54" fmla="*/ 398 w 506980"/>
              <a:gd name="connsiteY54" fmla="*/ 73041 h 605592"/>
              <a:gd name="connsiteX55" fmla="*/ 50709 w 506980"/>
              <a:gd name="connsiteY55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06980" h="605592">
                <a:moveTo>
                  <a:pt x="114789" y="531639"/>
                </a:moveTo>
                <a:lnTo>
                  <a:pt x="477355" y="531639"/>
                </a:lnTo>
                <a:cubicBezTo>
                  <a:pt x="493788" y="531639"/>
                  <a:pt x="507344" y="548047"/>
                  <a:pt x="506973" y="568348"/>
                </a:cubicBezTo>
                <a:cubicBezTo>
                  <a:pt x="506973" y="589113"/>
                  <a:pt x="493417" y="605521"/>
                  <a:pt x="476983" y="605521"/>
                </a:cubicBezTo>
                <a:lnTo>
                  <a:pt x="122588" y="605521"/>
                </a:lnTo>
                <a:cubicBezTo>
                  <a:pt x="129273" y="585220"/>
                  <a:pt x="125374" y="554814"/>
                  <a:pt x="114789" y="531639"/>
                </a:cubicBezTo>
                <a:close/>
                <a:moveTo>
                  <a:pt x="126772" y="407405"/>
                </a:moveTo>
                <a:cubicBezTo>
                  <a:pt x="120087" y="407405"/>
                  <a:pt x="114610" y="412689"/>
                  <a:pt x="114610" y="419456"/>
                </a:cubicBezTo>
                <a:cubicBezTo>
                  <a:pt x="114610" y="426315"/>
                  <a:pt x="119994" y="431599"/>
                  <a:pt x="126772" y="431599"/>
                </a:cubicBezTo>
                <a:lnTo>
                  <a:pt x="287485" y="431599"/>
                </a:lnTo>
                <a:cubicBezTo>
                  <a:pt x="293799" y="431599"/>
                  <a:pt x="299555" y="426315"/>
                  <a:pt x="299555" y="419456"/>
                </a:cubicBezTo>
                <a:cubicBezTo>
                  <a:pt x="299555" y="412689"/>
                  <a:pt x="294263" y="407405"/>
                  <a:pt x="287485" y="407405"/>
                </a:cubicBezTo>
                <a:close/>
                <a:moveTo>
                  <a:pt x="137449" y="300062"/>
                </a:moveTo>
                <a:cubicBezTo>
                  <a:pt x="130764" y="300062"/>
                  <a:pt x="125287" y="305438"/>
                  <a:pt x="125287" y="312205"/>
                </a:cubicBezTo>
                <a:cubicBezTo>
                  <a:pt x="125287" y="318972"/>
                  <a:pt x="130579" y="324348"/>
                  <a:pt x="137449" y="324348"/>
                </a:cubicBezTo>
                <a:lnTo>
                  <a:pt x="392585" y="324348"/>
                </a:lnTo>
                <a:cubicBezTo>
                  <a:pt x="399362" y="324348"/>
                  <a:pt x="404654" y="318972"/>
                  <a:pt x="404654" y="312205"/>
                </a:cubicBezTo>
                <a:cubicBezTo>
                  <a:pt x="404654" y="305438"/>
                  <a:pt x="399362" y="300062"/>
                  <a:pt x="392585" y="300062"/>
                </a:cubicBezTo>
                <a:close/>
                <a:moveTo>
                  <a:pt x="159732" y="192347"/>
                </a:moveTo>
                <a:cubicBezTo>
                  <a:pt x="153047" y="192347"/>
                  <a:pt x="147569" y="197631"/>
                  <a:pt x="147569" y="204398"/>
                </a:cubicBezTo>
                <a:cubicBezTo>
                  <a:pt x="147569" y="211258"/>
                  <a:pt x="152861" y="216541"/>
                  <a:pt x="159732" y="216541"/>
                </a:cubicBezTo>
                <a:lnTo>
                  <a:pt x="414867" y="216541"/>
                </a:lnTo>
                <a:cubicBezTo>
                  <a:pt x="421645" y="216541"/>
                  <a:pt x="426937" y="211258"/>
                  <a:pt x="426937" y="204398"/>
                </a:cubicBezTo>
                <a:cubicBezTo>
                  <a:pt x="426937" y="197631"/>
                  <a:pt x="421645" y="192347"/>
                  <a:pt x="414867" y="192347"/>
                </a:cubicBezTo>
                <a:close/>
                <a:moveTo>
                  <a:pt x="54673" y="93711"/>
                </a:moveTo>
                <a:lnTo>
                  <a:pt x="77459" y="94175"/>
                </a:lnTo>
                <a:cubicBezTo>
                  <a:pt x="76529" y="110588"/>
                  <a:pt x="74111" y="129041"/>
                  <a:pt x="71693" y="148329"/>
                </a:cubicBezTo>
                <a:lnTo>
                  <a:pt x="53185" y="148329"/>
                </a:lnTo>
                <a:cubicBezTo>
                  <a:pt x="57556" y="135254"/>
                  <a:pt x="58021" y="116894"/>
                  <a:pt x="54673" y="93711"/>
                </a:cubicBezTo>
                <a:close/>
                <a:moveTo>
                  <a:pt x="167995" y="85004"/>
                </a:moveTo>
                <a:cubicBezTo>
                  <a:pt x="161217" y="85004"/>
                  <a:pt x="155832" y="90380"/>
                  <a:pt x="155832" y="97147"/>
                </a:cubicBezTo>
                <a:cubicBezTo>
                  <a:pt x="155832" y="103914"/>
                  <a:pt x="161217" y="109290"/>
                  <a:pt x="167995" y="109290"/>
                </a:cubicBezTo>
                <a:lnTo>
                  <a:pt x="423130" y="109290"/>
                </a:lnTo>
                <a:cubicBezTo>
                  <a:pt x="429908" y="109290"/>
                  <a:pt x="435293" y="103914"/>
                  <a:pt x="435293" y="97147"/>
                </a:cubicBezTo>
                <a:cubicBezTo>
                  <a:pt x="435293" y="90380"/>
                  <a:pt x="429908" y="85004"/>
                  <a:pt x="423130" y="85004"/>
                </a:cubicBezTo>
                <a:close/>
                <a:moveTo>
                  <a:pt x="86199" y="0"/>
                </a:moveTo>
                <a:lnTo>
                  <a:pt x="445877" y="0"/>
                </a:lnTo>
                <a:cubicBezTo>
                  <a:pt x="456554" y="0"/>
                  <a:pt x="466674" y="8158"/>
                  <a:pt x="470574" y="20764"/>
                </a:cubicBezTo>
                <a:cubicBezTo>
                  <a:pt x="500005" y="112628"/>
                  <a:pt x="480229" y="203934"/>
                  <a:pt x="459432" y="300062"/>
                </a:cubicBezTo>
                <a:cubicBezTo>
                  <a:pt x="444949" y="367823"/>
                  <a:pt x="429908" y="437903"/>
                  <a:pt x="433807" y="507518"/>
                </a:cubicBezTo>
                <a:lnTo>
                  <a:pt x="92977" y="507518"/>
                </a:lnTo>
                <a:cubicBezTo>
                  <a:pt x="79700" y="507518"/>
                  <a:pt x="78586" y="521979"/>
                  <a:pt x="84342" y="527263"/>
                </a:cubicBezTo>
                <a:cubicBezTo>
                  <a:pt x="98826" y="543300"/>
                  <a:pt x="106625" y="582881"/>
                  <a:pt x="98826" y="600308"/>
                </a:cubicBezTo>
                <a:cubicBezTo>
                  <a:pt x="96319" y="605592"/>
                  <a:pt x="94462" y="605592"/>
                  <a:pt x="92977" y="605592"/>
                </a:cubicBezTo>
                <a:lnTo>
                  <a:pt x="92513" y="605592"/>
                </a:lnTo>
                <a:cubicBezTo>
                  <a:pt x="73572" y="605592"/>
                  <a:pt x="60574" y="590668"/>
                  <a:pt x="53240" y="561097"/>
                </a:cubicBezTo>
                <a:cubicBezTo>
                  <a:pt x="30957" y="469791"/>
                  <a:pt x="55189" y="351416"/>
                  <a:pt x="76543" y="246946"/>
                </a:cubicBezTo>
                <a:cubicBezTo>
                  <a:pt x="76543" y="246946"/>
                  <a:pt x="104211" y="116428"/>
                  <a:pt x="102168" y="79257"/>
                </a:cubicBezTo>
                <a:cubicBezTo>
                  <a:pt x="102633" y="47369"/>
                  <a:pt x="98269" y="20301"/>
                  <a:pt x="86199" y="0"/>
                </a:cubicBezTo>
                <a:close/>
                <a:moveTo>
                  <a:pt x="50709" y="0"/>
                </a:moveTo>
                <a:cubicBezTo>
                  <a:pt x="51266" y="464"/>
                  <a:pt x="73358" y="7508"/>
                  <a:pt x="77813" y="70075"/>
                </a:cubicBezTo>
                <a:lnTo>
                  <a:pt x="40127" y="69612"/>
                </a:lnTo>
                <a:cubicBezTo>
                  <a:pt x="26389" y="69612"/>
                  <a:pt x="28059" y="80734"/>
                  <a:pt x="28431" y="84164"/>
                </a:cubicBezTo>
                <a:cubicBezTo>
                  <a:pt x="39013" y="134866"/>
                  <a:pt x="24625" y="148399"/>
                  <a:pt x="24161" y="148399"/>
                </a:cubicBezTo>
                <a:cubicBezTo>
                  <a:pt x="-1644" y="137925"/>
                  <a:pt x="-623" y="95287"/>
                  <a:pt x="398" y="73041"/>
                </a:cubicBezTo>
                <a:cubicBezTo>
                  <a:pt x="1326" y="46809"/>
                  <a:pt x="15714" y="0"/>
                  <a:pt x="507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33090" y="3004820"/>
            <a:ext cx="6748145" cy="1383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一、急危重症病人的心理特点及影响因素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二、急危重症病人的心理护理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Agency FB" panose="020B0503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5235" y="617597"/>
            <a:ext cx="7126936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3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lenovo\AppData\Local\Microsoft\Windows\Temporary Internet Files\Content.IE5\61NVIO95\MC900428903[1].wm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375" y="374650"/>
            <a:ext cx="6211888" cy="5214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库_文本框 9"/>
          <p:cNvSpPr txBox="1"/>
          <p:nvPr>
            <p:custDataLst>
              <p:tags r:id="rId1"/>
            </p:custDataLst>
          </p:nvPr>
        </p:nvSpPr>
        <p:spPr>
          <a:xfrm>
            <a:off x="2047240" y="2299335"/>
            <a:ext cx="80975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急危重症病人的心理特点与心理护理</a:t>
            </a:r>
            <a:endParaRPr lang="zh-CN" altLang="en-US" sz="54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4" name="PA_库_直接连接符 13"/>
          <p:cNvCxnSpPr/>
          <p:nvPr>
            <p:custDataLst>
              <p:tags r:id="rId2"/>
            </p:custDataLst>
          </p:nvPr>
        </p:nvCxnSpPr>
        <p:spPr>
          <a:xfrm flipH="1">
            <a:off x="2887579" y="2077714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_库_直接连接符 14"/>
          <p:cNvCxnSpPr/>
          <p:nvPr>
            <p:custDataLst>
              <p:tags r:id="rId3"/>
            </p:custDataLst>
          </p:nvPr>
        </p:nvCxnSpPr>
        <p:spPr>
          <a:xfrm flipH="1">
            <a:off x="2871367" y="3728250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库_直接连接符 15"/>
          <p:cNvCxnSpPr/>
          <p:nvPr>
            <p:custDataLst>
              <p:tags r:id="rId4"/>
            </p:custDataLst>
          </p:nvPr>
        </p:nvCxnSpPr>
        <p:spPr>
          <a:xfrm flipH="1">
            <a:off x="1305324" y="2908715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库_直接连接符 17"/>
          <p:cNvCxnSpPr/>
          <p:nvPr>
            <p:custDataLst>
              <p:tags r:id="rId5"/>
            </p:custDataLst>
          </p:nvPr>
        </p:nvCxnSpPr>
        <p:spPr>
          <a:xfrm flipH="1">
            <a:off x="1192332" y="4279007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958" y="0"/>
            <a:ext cx="3405568" cy="990433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 bwMode="auto">
          <a:xfrm>
            <a:off x="3791007" y="4826995"/>
            <a:ext cx="4493238" cy="4497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r>
              <a:rPr lang="zh-CN" altLang="en-US" sz="2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主讲人：崔雪岩</a:t>
            </a:r>
            <a:endParaRPr lang="zh-CN" altLang="en-US" sz="24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zh-CN" altLang="en-US" sz="44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学习内容</a:t>
            </a:r>
            <a:endParaRPr lang="zh-CN" altLang="en-US" sz="44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68614" name="Rectangle 3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1943100" y="2086610"/>
            <a:ext cx="5822950" cy="4114800"/>
          </a:xfrm>
        </p:spPr>
        <p:txBody>
          <a:bodyPr vert="horz" wrap="square" lIns="91440" tIns="45720" rIns="91440" bIns="45720" anchor="t" anchorCtr="0"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一、急危重症病人的心理特点及影响因素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急危重症病人的心理护理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None/>
            </a:pP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8077200" y="1742952"/>
            <a:ext cx="4114800" cy="4114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/>
          </p:cNvSpPr>
          <p:nvPr>
            <p:ph type="title" idx="4294967295"/>
          </p:nvPr>
        </p:nvSpPr>
        <p:spPr>
          <a:xfrm>
            <a:off x="1731264" y="407640"/>
            <a:ext cx="7772400" cy="114300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zh-CN" altLang="en-US" sz="44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学习目标</a:t>
            </a:r>
            <a:endParaRPr lang="zh-CN" altLang="en-US" sz="44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69638" name="Rectangle 3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278765" y="2034540"/>
            <a:ext cx="8180705" cy="4114800"/>
          </a:xfrm>
        </p:spPr>
        <p:txBody>
          <a:bodyPr vert="horz" wrap="square" lIns="91440" tIns="45720" rIns="91440" bIns="45720" anchor="t" anchorCtr="0"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识记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急危重症病人的心理特点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理解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急危重症病人的心理影响因素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为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急危重症病人提供针对性的心理护理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-342900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None/>
            </a:pP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8258145" y="1945005"/>
            <a:ext cx="3933855" cy="3933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2014538" y="110490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北大女博士——渐冻症患者娄滔的遗嘱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5"/>
          <p:cNvSpPr>
            <a:spLocks noGrp="1"/>
          </p:cNvSpPr>
          <p:nvPr/>
        </p:nvSpPr>
        <p:spPr>
          <a:xfrm>
            <a:off x="4211955" y="1937385"/>
            <a:ext cx="7165975" cy="425005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indent="0" algn="just" eaLnBrk="1" hangingPunct="1">
              <a:lnSpc>
                <a:spcPct val="150000"/>
              </a:lnSpc>
              <a:spcBef>
                <a:spcPts val="25"/>
              </a:spcBef>
              <a:buClr>
                <a:srgbClr val="000000"/>
              </a:buClr>
              <a:buFont typeface="Wingdings" panose="05000000000000000000" charset="0"/>
              <a:buNone/>
            </a:pPr>
            <a:r>
              <a:rPr lang="en-US" altLang="zh-CN" sz="25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5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一个人活着的意义，不能以生命长短作为标准，而应该以生命的质量和厚度来衡量。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indent="0" algn="just" eaLnBrk="1" hangingPunct="1">
              <a:lnSpc>
                <a:spcPct val="150000"/>
              </a:lnSpc>
              <a:spcBef>
                <a:spcPts val="25"/>
              </a:spcBef>
              <a:buClr>
                <a:srgbClr val="000000"/>
              </a:buClr>
              <a:buFont typeface="Wingdings" panose="05000000000000000000" charset="0"/>
              <a:buNone/>
            </a:pPr>
            <a:r>
              <a:rPr lang="en-US" altLang="zh-CN" sz="25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500" b="1" dirty="0">
                <a:latin typeface="楷体" panose="02010609060101010101" pitchFamily="49" charset="-122"/>
                <a:ea typeface="楷体" panose="02010609060101010101" pitchFamily="49" charset="-122"/>
              </a:rPr>
              <a:t>我走之后，头部可留给医学做研究。希望医学能早日攻克这个难题，让那些因为“渐冻症”而饱受折磨的人，早日摆脱痛苦。请遵循我的意愿:其他所有器官，凡是可以挽救他人生命的、尽可以捐给他人使用。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 descr="娄滔"/>
          <p:cNvPicPr>
            <a:picLocks noChangeAspect="1"/>
          </p:cNvPicPr>
          <p:nvPr/>
        </p:nvPicPr>
        <p:blipFill>
          <a:blip r:embed="rId1">
            <a:lum bright="18000" contrast="6000"/>
          </a:blip>
          <a:srcRect t="9907" r="13244"/>
          <a:stretch>
            <a:fillRect/>
          </a:stretch>
        </p:blipFill>
        <p:spPr>
          <a:xfrm>
            <a:off x="857250" y="1936750"/>
            <a:ext cx="3159760" cy="42506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wedge/>
      </p:transition>
    </mc:Choice>
    <mc:Fallback>
      <p:transition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1417638" y="99060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一、急危重症病人的心理特点及影响因素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9400" y="2283460"/>
            <a:ext cx="10637520" cy="3531235"/>
            <a:chOff x="2440" y="3596"/>
            <a:chExt cx="16752" cy="5561"/>
          </a:xfrm>
        </p:grpSpPr>
        <p:sp>
          <p:nvSpPr>
            <p:cNvPr id="2" name="Rectangle 5"/>
            <p:cNvSpPr>
              <a:spLocks noGrp="1"/>
            </p:cNvSpPr>
            <p:nvPr/>
          </p:nvSpPr>
          <p:spPr>
            <a:xfrm>
              <a:off x="2440" y="3981"/>
              <a:ext cx="8964" cy="5177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rm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marL="457200" lvl="0" indent="-457200" algn="just" eaLnBrk="1" hangingPunct="1">
                <a:lnSpc>
                  <a:spcPct val="150000"/>
                </a:lnSpc>
                <a:spcBef>
                  <a:spcPts val="25"/>
                </a:spcBef>
                <a:buClr>
                  <a:srgbClr val="000000"/>
                </a:buClr>
                <a:buFont typeface="Wingdings" panose="05000000000000000000" charset="0"/>
                <a:buChar char="Ø"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原因：心搏骤停、急性心功能衰竭、呼吸功能衰竭、肾衰竭、多器官功能衰竭、大出血、休克、脑疝、急性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中毒和各种意外造成的严重躯体损伤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等。</a:t>
              </a: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457200" lvl="0" indent="-457200" algn="just" eaLnBrk="1" hangingPunct="1">
                <a:lnSpc>
                  <a:spcPct val="130000"/>
                </a:lnSpc>
                <a:spcBef>
                  <a:spcPts val="25"/>
                </a:spcBef>
                <a:buClr>
                  <a:srgbClr val="000000"/>
                </a:buClr>
                <a:buFont typeface="Wingdings" panose="05000000000000000000" charset="0"/>
                <a:buChar char="Ø"/>
              </a:pP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9" name="图片 8" descr="急危重症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8816" t="4559" r="8005" b="11542"/>
            <a:stretch>
              <a:fillRect/>
            </a:stretch>
          </p:blipFill>
          <p:spPr>
            <a:xfrm>
              <a:off x="11404" y="3596"/>
              <a:ext cx="7789" cy="5453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Grp="1"/>
          </p:cNvSpPr>
          <p:nvPr/>
        </p:nvSpPr>
        <p:spPr>
          <a:xfrm>
            <a:off x="1278890" y="1743075"/>
            <a:ext cx="8172450" cy="75628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一）急危重症</a:t>
            </a: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概述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7106" grpId="1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1417638" y="99060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一、急危重症病人的心理特点及影响因素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278890" y="1743075"/>
            <a:ext cx="8172450" cy="756285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一）急危重症</a:t>
            </a: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概述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5"/>
          <p:cNvSpPr>
            <a:spLocks noGrp="1"/>
          </p:cNvSpPr>
          <p:nvPr/>
        </p:nvSpPr>
        <p:spPr>
          <a:xfrm>
            <a:off x="1549400" y="2527935"/>
            <a:ext cx="5692140" cy="25120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marL="457200" lvl="0" indent="-457200" algn="just" eaLnBrk="1" hangingPunct="1">
              <a:lnSpc>
                <a:spcPct val="150000"/>
              </a:lnSpc>
              <a:spcBef>
                <a:spcPts val="25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特点：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起病急、病情危重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，面临生命危险，需立即诊治和抢救；因面临强烈的应激，缺乏足够的心理准备，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易出现复杂的心理反应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lvl="0" indent="-457200" algn="just" eaLnBrk="1" hangingPunct="1">
              <a:lnSpc>
                <a:spcPct val="130000"/>
              </a:lnSpc>
              <a:spcBef>
                <a:spcPts val="25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ICU"/>
          <p:cNvPicPr>
            <a:picLocks noChangeAspect="1"/>
          </p:cNvPicPr>
          <p:nvPr/>
        </p:nvPicPr>
        <p:blipFill>
          <a:blip r:embed="rId1">
            <a:clrChange>
              <a:clrFrom>
                <a:srgbClr val="FEFFFF">
                  <a:alpha val="100000"/>
                </a:srgbClr>
              </a:clrFrom>
              <a:clrTo>
                <a:srgbClr val="FEFFFF">
                  <a:alpha val="100000"/>
                  <a:alpha val="0"/>
                </a:srgbClr>
              </a:clrTo>
            </a:clrChange>
          </a:blip>
          <a:srcRect l="8470"/>
          <a:stretch>
            <a:fillRect/>
          </a:stretch>
        </p:blipFill>
        <p:spPr>
          <a:xfrm>
            <a:off x="7870190" y="2233295"/>
            <a:ext cx="4321810" cy="408876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1417638" y="99060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一、急危重症病人的心理特点及影响因素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278890" y="1619250"/>
            <a:ext cx="8172450" cy="756285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二）急危重症病人的心理特点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Rectangle 5"/>
          <p:cNvSpPr>
            <a:spLocks noGrp="1"/>
          </p:cNvSpPr>
          <p:nvPr/>
        </p:nvSpPr>
        <p:spPr>
          <a:xfrm>
            <a:off x="1768475" y="3004820"/>
            <a:ext cx="7525385" cy="6572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2.否认: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进入监护室后第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天出现，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～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天达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高峰。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Rectangle 5"/>
          <p:cNvSpPr>
            <a:spLocks noGrp="1"/>
          </p:cNvSpPr>
          <p:nvPr/>
        </p:nvSpPr>
        <p:spPr>
          <a:xfrm>
            <a:off x="1768475" y="3700780"/>
            <a:ext cx="7525385" cy="6572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lnSpcReduction="10000"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3.孤独和抑郁：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进入监护室后第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天出现（约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5"/>
          <p:cNvSpPr>
            <a:spLocks noGrp="1"/>
          </p:cNvSpPr>
          <p:nvPr/>
        </p:nvSpPr>
        <p:spPr>
          <a:xfrm>
            <a:off x="1768475" y="4396740"/>
            <a:ext cx="7525385" cy="6572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4.愤怒：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烦躁、敌意、行为失控、吵闹哭泣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5"/>
          <p:cNvSpPr>
            <a:spLocks noGrp="1"/>
          </p:cNvSpPr>
          <p:nvPr/>
        </p:nvSpPr>
        <p:spPr>
          <a:xfrm>
            <a:off x="1768475" y="5092700"/>
            <a:ext cx="7525385" cy="6572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5.依赖：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独立性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下降。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68475" y="2308860"/>
            <a:ext cx="10424160" cy="4058920"/>
            <a:chOff x="2785" y="3636"/>
            <a:chExt cx="16416" cy="6392"/>
          </a:xfrm>
        </p:grpSpPr>
        <p:sp>
          <p:nvSpPr>
            <p:cNvPr id="2" name="Rectangle 5"/>
            <p:cNvSpPr>
              <a:spLocks noGrp="1"/>
            </p:cNvSpPr>
            <p:nvPr/>
          </p:nvSpPr>
          <p:spPr>
            <a:xfrm>
              <a:off x="2785" y="3636"/>
              <a:ext cx="11851" cy="1035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rm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lvl="0" eaLnBrk="1" hangingPunct="1">
                <a:lnSpc>
                  <a:spcPct val="140000"/>
                </a:lnSpc>
                <a:spcBef>
                  <a:spcPts val="25"/>
                </a:spcBef>
                <a:buNone/>
              </a:pPr>
              <a:r>
                <a:rPr lang="en-US" altLang="zh-CN" sz="2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1.</a:t>
              </a:r>
              <a:r>
                <a:rPr lang="zh-CN" altLang="en-US" sz="2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恐惧和焦虑：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初入院或进入监护室后1～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天。</a:t>
              </a: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7" name="图片 6" descr="焦虑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DFEFF">
                    <a:alpha val="100000"/>
                  </a:srgbClr>
                </a:clrFrom>
                <a:clrTo>
                  <a:srgbClr val="FDFEFF">
                    <a:alpha val="100000"/>
                    <a:alpha val="0"/>
                  </a:srgbClr>
                </a:clrTo>
              </a:clrChange>
            </a:blip>
            <a:srcRect l="11354" t="11409" r="13827"/>
            <a:stretch>
              <a:fillRect/>
            </a:stretch>
          </p:blipFill>
          <p:spPr>
            <a:xfrm>
              <a:off x="14571" y="5768"/>
              <a:ext cx="4630" cy="42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7" grpId="1" build="p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1417638" y="99060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一、急危重症病人的心理特点及影响因素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278890" y="1619250"/>
            <a:ext cx="8172450" cy="756285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（三）急危重症病人心理</a:t>
            </a:r>
            <a:r>
              <a:rPr lang="zh-CN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的影响</a:t>
            </a:r>
            <a:r>
              <a:rPr lang="zh-CN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因素</a:t>
            </a:r>
            <a:endParaRPr lang="zh-CN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Rectangle 5"/>
          <p:cNvSpPr>
            <a:spLocks noGrp="1"/>
          </p:cNvSpPr>
          <p:nvPr/>
        </p:nvSpPr>
        <p:spPr>
          <a:xfrm>
            <a:off x="1768475" y="2308860"/>
            <a:ext cx="7394575" cy="14008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50000"/>
              </a:lnSpc>
              <a:spcBef>
                <a:spcPts val="25"/>
              </a:spcBef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疾病因素：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疾病来势凶猛、伴随症状明显，给病人造成难以忍受的痛苦及不适。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5"/>
          <p:cNvSpPr>
            <a:spLocks noGrp="1"/>
          </p:cNvSpPr>
          <p:nvPr/>
        </p:nvSpPr>
        <p:spPr>
          <a:xfrm>
            <a:off x="1768475" y="4663440"/>
            <a:ext cx="7394575" cy="1252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3.治疗因素：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病人需接受许多不熟悉的医疗护理操作及特殊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检查。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68475" y="3328670"/>
            <a:ext cx="10422890" cy="3115310"/>
            <a:chOff x="2785" y="5242"/>
            <a:chExt cx="16414" cy="4906"/>
          </a:xfrm>
        </p:grpSpPr>
        <p:sp>
          <p:nvSpPr>
            <p:cNvPr id="3" name="Rectangle 5"/>
            <p:cNvSpPr>
              <a:spLocks noGrp="1"/>
            </p:cNvSpPr>
            <p:nvPr/>
          </p:nvSpPr>
          <p:spPr>
            <a:xfrm>
              <a:off x="2785" y="5490"/>
              <a:ext cx="11645" cy="2206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lvl="0">
                <a:buClr>
                  <a:schemeClr val="bg2"/>
                </a:buClr>
                <a:buSzPct val="75000"/>
                <a:buFont typeface="Wingdings" panose="05000000000000000000" pitchFamily="2" charset="2"/>
                <a:defRPr sz="2800"/>
              </a:lvl1pPr>
              <a:lvl2pPr lvl="1">
                <a:buClr>
                  <a:schemeClr val="bg2"/>
                </a:buClr>
                <a:buSzPct val="75000"/>
                <a:buFont typeface="Wingdings" panose="05000000000000000000" pitchFamily="2" charset="2"/>
                <a:defRPr sz="2400"/>
              </a:lvl2pPr>
              <a:lvl3pPr lvl="2">
                <a:buClr>
                  <a:schemeClr val="bg2"/>
                </a:buClr>
                <a:buSzPct val="75000"/>
                <a:buFont typeface="Wingdings" panose="05000000000000000000" pitchFamily="2" charset="2"/>
                <a:defRPr sz="2000"/>
              </a:lvl3pPr>
              <a:lvl4pPr lvl="3">
                <a:buClr>
                  <a:schemeClr val="bg2"/>
                </a:buClr>
                <a:buSzPct val="75000"/>
                <a:buFont typeface="Wingdings" panose="05000000000000000000" pitchFamily="2" charset="2"/>
                <a:defRPr sz="1800"/>
              </a:lvl4pPr>
              <a:lvl5pPr lvl="4">
                <a:buClr>
                  <a:schemeClr val="bg2"/>
                </a:buClr>
                <a:buSzTx/>
                <a:buFont typeface="Wingdings" panose="05000000000000000000" pitchFamily="2" charset="2"/>
                <a:defRPr sz="1800"/>
              </a:lvl5pPr>
            </a:lstStyle>
            <a:p>
              <a:pPr lvl="0" eaLnBrk="1" hangingPunct="1">
                <a:lnSpc>
                  <a:spcPct val="140000"/>
                </a:lnSpc>
                <a:spcBef>
                  <a:spcPts val="25"/>
                </a:spcBef>
                <a:buNone/>
              </a:pPr>
              <a:r>
                <a:rPr lang="en-US" altLang="zh-CN" sz="2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2.环境因素：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病人进入急诊室或重症监护室，会产生很大的心理压力。</a:t>
              </a:r>
              <a:endPara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8" name="图片 7" descr="ICU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DFDFD">
                    <a:alpha val="100000"/>
                  </a:srgbClr>
                </a:clrFrom>
                <a:clrTo>
                  <a:srgbClr val="FDFDFD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93" y="5242"/>
              <a:ext cx="4907" cy="490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47107" grpId="1" build="p"/>
      <p:bldP spid="2" grpId="1"/>
      <p:bldP spid="4" grpId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COMMONDATA" val="eyJoZGlkIjoiNmUzNjI0MDJmM2JmZDY0YTlhNTk2MjY5MDgzMzNiY2YifQ=="/>
  <p:tag name="commondata" val="eyJoZGlkIjoiZWQ2OWY4MGZhZDRlYjI2ZGQwNGNlNzM1M2FhYTczNjAifQ==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KSO_WM_SLIDE_BK_DARK_LIGHT" val=""/>
  <p:tag name="KSO_WM_SLIDE_BACKGROUND_TYPE" val="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KSO_WM_SLIDE_BK_DARK_LIGHT" val=""/>
  <p:tag name="KSO_WM_SLIDE_BACKGROUND_TYPE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WPS 演示</Application>
  <PresentationFormat>宽屏</PresentationFormat>
  <Paragraphs>95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宋体</vt:lpstr>
      <vt:lpstr>Wingdings</vt:lpstr>
      <vt:lpstr>楷体</vt:lpstr>
      <vt:lpstr>黑体</vt:lpstr>
      <vt:lpstr>汉仪楷体繁</vt:lpstr>
      <vt:lpstr>楷体_GB2312</vt:lpstr>
      <vt:lpstr>微软雅黑</vt:lpstr>
      <vt:lpstr>华光行楷_CNKI</vt:lpstr>
      <vt:lpstr>字魂59号-创粗黑</vt:lpstr>
      <vt:lpstr>方正苏新诗柳楷简体</vt:lpstr>
      <vt:lpstr>汉仪旗黑-85S</vt:lpstr>
      <vt:lpstr>Wingdings</vt:lpstr>
      <vt:lpstr>Times New Roman</vt:lpstr>
      <vt:lpstr>汉仪楷体简</vt:lpstr>
      <vt:lpstr>Agency FB</vt:lpstr>
      <vt:lpstr>Arial Unicode MS</vt:lpstr>
      <vt:lpstr>等线</vt:lpstr>
      <vt:lpstr>Calibri</vt:lpstr>
      <vt:lpstr>Trebuchet MS</vt:lpstr>
      <vt:lpstr>Office 主题​​</vt:lpstr>
      <vt:lpstr>1_Office 主题​​</vt:lpstr>
      <vt:lpstr>2_Office 主题​​</vt:lpstr>
      <vt:lpstr>PowerPoint 演示文稿</vt:lpstr>
      <vt:lpstr>PowerPoint 演示文稿</vt:lpstr>
      <vt:lpstr>学习内容</vt:lpstr>
      <vt:lpstr>学习目标</vt:lpstr>
      <vt:lpstr>北大女博士——渐冻症患者娄滔的遗嘱</vt:lpstr>
      <vt:lpstr>一、急危重症病人的心理特点及影响因素</vt:lpstr>
      <vt:lpstr>一、急危重症病人的心理特点及影响因素</vt:lpstr>
      <vt:lpstr>一、急危重症病人的心理特点及影响因素</vt:lpstr>
      <vt:lpstr>一、急危重症病人的心理特点及影响因素</vt:lpstr>
      <vt:lpstr>二、急危重症病人的心理护理</vt:lpstr>
      <vt:lpstr>二、急危重症病人的心理护理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森</dc:creator>
  <cp:lastModifiedBy>DELL</cp:lastModifiedBy>
  <cp:revision>57</cp:revision>
  <dcterms:created xsi:type="dcterms:W3CDTF">2021-12-06T09:01:00Z</dcterms:created>
  <dcterms:modified xsi:type="dcterms:W3CDTF">2024-10-21T11:38:09Z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B7C99F4336B64B8CA3E0EAD676247C08</vt:lpwstr>
  </property>
  <property fmtid="{D5CDD505-2E9C-101B-9397-08002B2CF9AE}" pid="3" name="KSOProductBuildVer">
    <vt:lpwstr>2052-11.1.0.10356</vt:lpwstr>
  </property>
</Properties>
</file>